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59" r:id="rId6"/>
    <p:sldId id="260" r:id="rId7"/>
    <p:sldId id="261" r:id="rId8"/>
    <p:sldId id="262" r:id="rId9"/>
    <p:sldId id="264" r:id="rId10"/>
    <p:sldId id="269" r:id="rId11"/>
    <p:sldId id="265" r:id="rId12"/>
    <p:sldId id="266" r:id="rId13"/>
    <p:sldId id="270" r:id="rId14"/>
    <p:sldId id="267" r:id="rId15"/>
    <p:sldId id="268" r:id="rId16"/>
    <p:sldId id="275" r:id="rId17"/>
    <p:sldId id="276" r:id="rId18"/>
    <p:sldId id="271" r:id="rId19"/>
    <p:sldId id="274" r:id="rId20"/>
    <p:sldId id="272" r:id="rId21"/>
    <p:sldId id="273" r:id="rId22"/>
    <p:sldId id="277" r:id="rId23"/>
    <p:sldId id="279" r:id="rId24"/>
    <p:sldId id="280" r:id="rId25"/>
    <p:sldId id="281" r:id="rId26"/>
    <p:sldId id="282" r:id="rId27"/>
    <p:sldId id="283" r:id="rId28"/>
    <p:sldId id="284" r:id="rId29"/>
    <p:sldId id="285" r:id="rId30"/>
    <p:sldId id="286" r:id="rId31"/>
    <p:sldId id="287" r:id="rId32"/>
    <p:sldId id="289" r:id="rId33"/>
    <p:sldId id="292" r:id="rId34"/>
    <p:sldId id="290" r:id="rId35"/>
    <p:sldId id="291" r:id="rId36"/>
    <p:sldId id="288" r:id="rId37"/>
    <p:sldId id="293" r:id="rId38"/>
    <p:sldId id="294" r:id="rId39"/>
    <p:sldId id="295" r:id="rId40"/>
    <p:sldId id="296" r:id="rId41"/>
    <p:sldId id="297" r:id="rId42"/>
    <p:sldId id="298" r:id="rId43"/>
    <p:sldId id="299" r:id="rId44"/>
    <p:sldId id="300" r:id="rId45"/>
    <p:sldId id="301" r:id="rId46"/>
    <p:sldId id="302" r:id="rId47"/>
    <p:sldId id="341" r:id="rId48"/>
    <p:sldId id="303" r:id="rId49"/>
    <p:sldId id="304" r:id="rId50"/>
    <p:sldId id="342" r:id="rId51"/>
    <p:sldId id="305" r:id="rId52"/>
    <p:sldId id="307" r:id="rId53"/>
    <p:sldId id="343" r:id="rId54"/>
    <p:sldId id="306" r:id="rId55"/>
    <p:sldId id="308" r:id="rId56"/>
    <p:sldId id="344" r:id="rId57"/>
    <p:sldId id="309" r:id="rId58"/>
    <p:sldId id="310" r:id="rId59"/>
    <p:sldId id="345" r:id="rId60"/>
    <p:sldId id="311" r:id="rId61"/>
    <p:sldId id="312" r:id="rId62"/>
    <p:sldId id="346" r:id="rId63"/>
    <p:sldId id="313" r:id="rId64"/>
    <p:sldId id="314" r:id="rId65"/>
    <p:sldId id="315" r:id="rId66"/>
    <p:sldId id="316" r:id="rId67"/>
    <p:sldId id="317" r:id="rId68"/>
    <p:sldId id="319" r:id="rId69"/>
    <p:sldId id="318" r:id="rId70"/>
    <p:sldId id="320" r:id="rId71"/>
    <p:sldId id="321" r:id="rId72"/>
    <p:sldId id="322" r:id="rId73"/>
    <p:sldId id="323" r:id="rId74"/>
    <p:sldId id="324" r:id="rId75"/>
    <p:sldId id="325" r:id="rId76"/>
    <p:sldId id="326" r:id="rId77"/>
    <p:sldId id="347" r:id="rId78"/>
    <p:sldId id="327" r:id="rId79"/>
    <p:sldId id="328" r:id="rId80"/>
    <p:sldId id="348" r:id="rId81"/>
    <p:sldId id="329" r:id="rId82"/>
    <p:sldId id="331" r:id="rId83"/>
    <p:sldId id="349" r:id="rId84"/>
    <p:sldId id="330" r:id="rId85"/>
    <p:sldId id="332" r:id="rId86"/>
    <p:sldId id="333" r:id="rId87"/>
    <p:sldId id="334" r:id="rId88"/>
    <p:sldId id="350" r:id="rId89"/>
    <p:sldId id="351" r:id="rId90"/>
    <p:sldId id="335" r:id="rId91"/>
    <p:sldId id="336" r:id="rId92"/>
    <p:sldId id="352" r:id="rId93"/>
    <p:sldId id="337" r:id="rId94"/>
    <p:sldId id="338" r:id="rId95"/>
    <p:sldId id="353" r:id="rId96"/>
    <p:sldId id="339" r:id="rId97"/>
    <p:sldId id="340" r:id="rId98"/>
    <p:sldId id="354" r:id="rId99"/>
    <p:sldId id="355" r:id="rId100"/>
    <p:sldId id="356" r:id="rId101"/>
    <p:sldId id="357" r:id="rId102"/>
    <p:sldId id="358" r:id="rId10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68FC3315-C86F-4D33-8B85-CFEC564FEF61}" type="datetimeFigureOut">
              <a:rPr lang="cs-CZ" smtClean="0"/>
              <a:pPr/>
              <a:t>1.4.2017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8FC3315-C86F-4D33-8B85-CFEC564FEF61}" type="datetimeFigureOut">
              <a:rPr lang="cs-CZ" smtClean="0"/>
              <a:pPr/>
              <a:t>1.4.2017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8FC3315-C86F-4D33-8B85-CFEC564FEF61}" type="datetimeFigureOut">
              <a:rPr lang="cs-CZ" smtClean="0"/>
              <a:pPr/>
              <a:t>1.4.2017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8FC3315-C86F-4D33-8B85-CFEC564FEF61}" type="datetimeFigureOut">
              <a:rPr lang="cs-CZ" smtClean="0"/>
              <a:pPr/>
              <a:t>1.4.2017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68FC3315-C86F-4D33-8B85-CFEC564FEF61}" type="datetimeFigureOut">
              <a:rPr lang="cs-CZ" smtClean="0"/>
              <a:pPr/>
              <a:t>1.4.2017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8FC3315-C86F-4D33-8B85-CFEC564FEF61}" type="datetimeFigureOut">
              <a:rPr lang="cs-CZ" smtClean="0"/>
              <a:pPr/>
              <a:t>1.4.2017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8FC3315-C86F-4D33-8B85-CFEC564FEF61}" type="datetimeFigureOut">
              <a:rPr lang="cs-CZ" smtClean="0"/>
              <a:pPr/>
              <a:t>1.4.2017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68FC3315-C86F-4D33-8B85-CFEC564FEF61}" type="datetimeFigureOut">
              <a:rPr lang="cs-CZ" smtClean="0"/>
              <a:pPr/>
              <a:t>1.4.2017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8FC3315-C86F-4D33-8B85-CFEC564FEF61}" type="datetimeFigureOut">
              <a:rPr lang="cs-CZ" smtClean="0"/>
              <a:pPr/>
              <a:t>1.4.2017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8FC3315-C86F-4D33-8B85-CFEC564FEF61}" type="datetimeFigureOut">
              <a:rPr lang="cs-CZ" smtClean="0"/>
              <a:pPr/>
              <a:t>1.4.2017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8FC3315-C86F-4D33-8B85-CFEC564FEF61}" type="datetimeFigureOut">
              <a:rPr lang="cs-CZ" smtClean="0"/>
              <a:pPr/>
              <a:t>1.4.2017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4550AA1-8F54-4210-88B2-F69D7A6AFA88}"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5000">
              <a:srgbClr val="92D050">
                <a:alpha val="40000"/>
              </a:srgbClr>
            </a:gs>
            <a:gs pos="50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C3315-C86F-4D33-8B85-CFEC564FEF61}" type="datetimeFigureOut">
              <a:rPr lang="cs-CZ" smtClean="0"/>
              <a:pPr/>
              <a:t>1.4.2017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50AA1-8F54-4210-88B2-F69D7A6AFA8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MTY1Kje0yLg&amp;t=315s" TargetMode="External"/><Relationship Id="rId2" Type="http://schemas.openxmlformats.org/officeDocument/2006/relationships/hyperlink" Target="https://www.youtube.com/watch?v=gvSUPFZp7Yo"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youtube.com/watch?v=TK9ozJYELR8"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OnoNITE-CLc" TargetMode="External"/><Relationship Id="rId2" Type="http://schemas.openxmlformats.org/officeDocument/2006/relationships/hyperlink" Target="https://www.youtube.com/watch?v=vI2ZsIw0iWU" TargetMode="Externa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s://www.youtube.com/watch?v=8akgPBjkL-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IRZYMimUET8" TargetMode="External"/><Relationship Id="rId2" Type="http://schemas.openxmlformats.org/officeDocument/2006/relationships/hyperlink" Target="https://www.youtube.com/watch?v=WkLGcr15QKo" TargetMode="Externa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aysiMbgml5g" TargetMode="External"/><Relationship Id="rId2" Type="http://schemas.openxmlformats.org/officeDocument/2006/relationships/hyperlink" Target="https://www.youtube.com/watch?v=IRZYMimUET8"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7NfZBTt8AqI" TargetMode="External"/><Relationship Id="rId2" Type="http://schemas.openxmlformats.org/officeDocument/2006/relationships/hyperlink" Target="https://www.youtube.com/watch?v=MGalnuFS2O0"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icCGvR2LaSI" TargetMode="External"/><Relationship Id="rId2" Type="http://schemas.openxmlformats.org/officeDocument/2006/relationships/hyperlink" Target="https://www.youtube.com/watch?v=dPJG5oVjvME" TargetMode="Externa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hyperlink" Target="https://www.youtube.com/watch?v=wz01pTvuMa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XSLRMdYSA9M" TargetMode="External"/><Relationship Id="rId2" Type="http://schemas.openxmlformats.org/officeDocument/2006/relationships/hyperlink" Target="https://www.youtube.com/watch?v=8lQsU_YqlWQ"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s://www.youtube.com/watch?v=RMINSD7MmT4"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iauIP8swfBY" TargetMode="External"/><Relationship Id="rId2" Type="http://schemas.openxmlformats.org/officeDocument/2006/relationships/hyperlink" Target="https://www.youtube.com/watch?v=aysiMbgml5g" TargetMode="Externa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youtube.com/watch?v=mDKxnaWovYg" TargetMode="Externa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youtube.com/watch?v=PM9CQDlQI0A" TargetMode="Externa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QI9ta7qkazU" TargetMode="External"/><Relationship Id="rId2" Type="http://schemas.openxmlformats.org/officeDocument/2006/relationships/hyperlink" Target="https://www.youtube.com/watch?v=UN2RDobXhbg" TargetMode="Externa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youtube.com/watch?v=Xr_HsglFoFk"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youtube.com/watch?v=bG5dCUXUHsc"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fwXQjRBLwsQ" TargetMode="External"/><Relationship Id="rId2" Type="http://schemas.openxmlformats.org/officeDocument/2006/relationships/hyperlink" Target="https://www.youtube.com/watch?v=vXccpwytjL8"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6tmbeLTHC_0" TargetMode="External"/><Relationship Id="rId2" Type="http://schemas.openxmlformats.org/officeDocument/2006/relationships/hyperlink" Target="https://www.youtube.com/watch?v=GvMbUxqGuOc" TargetMode="Externa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hyperlink" Target="https://www.youtube.com/watch?v=tOJxVYfp4tQ" TargetMode="External"/><Relationship Id="rId4" Type="http://schemas.openxmlformats.org/officeDocument/2006/relationships/hyperlink" Target="https://www.youtube.com/watch?v=wvJAgrUBF4w"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ABrqErYmuwc&amp;t=127s" TargetMode="External"/><Relationship Id="rId2" Type="http://schemas.openxmlformats.org/officeDocument/2006/relationships/hyperlink" Target="https://www.youtube.com/watch?v=xVMsAgHy_IY"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www.youtube.com/watch?v=4vxpTIWCKFs" TargetMode="Externa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MncUDWhPB_E" TargetMode="External"/><Relationship Id="rId2" Type="http://schemas.openxmlformats.org/officeDocument/2006/relationships/hyperlink" Target="https://www.youtube.com/watch?v=e6G2Z6iD-9M" TargetMode="Externa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Zxcj1f78dX4" TargetMode="External"/><Relationship Id="rId2" Type="http://schemas.openxmlformats.org/officeDocument/2006/relationships/hyperlink" Target="https://www.youtube.com/watch?v=4jXVDeUHMSA" TargetMode="Externa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JgNOuNh0Okg" TargetMode="External"/><Relationship Id="rId2" Type="http://schemas.openxmlformats.org/officeDocument/2006/relationships/hyperlink" Target="https://www.youtube.com/watch?v=z8aBZZnv6y8" TargetMode="Externa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hyperlink" Target="https://www.youtube.com/watch?v=SxZuQQ1Rdxg"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PrIk6dKcdoU" TargetMode="External"/><Relationship Id="rId2" Type="http://schemas.openxmlformats.org/officeDocument/2006/relationships/hyperlink" Target="https://www.youtube.com/watch?v=vI2ZsIw0iWU" TargetMode="Externa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s://www.youtube.com/watch?v=qnYCpQyRp-4&amp;t=74s"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1Eh5BpSnBBw" TargetMode="External"/><Relationship Id="rId2" Type="http://schemas.openxmlformats.org/officeDocument/2006/relationships/hyperlink" Target="https://www.youtube.com/watch?v=Hn_loFgGbEE" TargetMode="Externa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www.youtube.com/watch?v=w4ra-M6Rwfg" TargetMode="Externa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www.youtube.com/watch?v=PrIk6dKcdoU"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95.xml.rels><?xml version="1.0" encoding="UTF-8" standalone="yes"?>
<Relationships xmlns="http://schemas.openxmlformats.org/package/2006/relationships"><Relationship Id="rId3" Type="http://schemas.openxmlformats.org/officeDocument/2006/relationships/hyperlink" Target="http://www.goldenrecord.org/" TargetMode="External"/><Relationship Id="rId2" Type="http://schemas.openxmlformats.org/officeDocument/2006/relationships/hyperlink" Target="https://www.youtube.com/watch?v=OnoNITE-CLc" TargetMode="Externa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8nF4yFgA4rQ" TargetMode="External"/><Relationship Id="rId2" Type="http://schemas.openxmlformats.org/officeDocument/2006/relationships/hyperlink" Target="https://www.youtube.com/watch?v=BeRFUstzG0o" TargetMode="Externa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9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s://www.youtube.com/watch?v=IiEjQSNUiG4" TargetMode="External"/><Relationship Id="rId7" Type="http://schemas.openxmlformats.org/officeDocument/2006/relationships/image" Target="../media/image87.jpeg"/><Relationship Id="rId2" Type="http://schemas.openxmlformats.org/officeDocument/2006/relationships/hyperlink" Target="https://www.youtube.com/watch?v=gqFb19whY08" TargetMode="External"/><Relationship Id="rId1" Type="http://schemas.openxmlformats.org/officeDocument/2006/relationships/slideLayout" Target="../slideLayouts/slideLayout2.xml"/><Relationship Id="rId6" Type="http://schemas.openxmlformats.org/officeDocument/2006/relationships/hyperlink" Target="https://www.youtube.com/watch?v=XcEq9O94tLo" TargetMode="External"/><Relationship Id="rId5" Type="http://schemas.openxmlformats.org/officeDocument/2006/relationships/hyperlink" Target="https://www.youtube.com/watch?v=f2mPlWMpS4U" TargetMode="External"/><Relationship Id="rId4" Type="http://schemas.openxmlformats.org/officeDocument/2006/relationships/hyperlink" Target="https://www.youtube.com/watch?v=bJgsoHdP9Fk"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t>M A L Ý   V Ě D E C</a:t>
            </a:r>
            <a:endParaRPr lang="cs-CZ" b="1" dirty="0"/>
          </a:p>
        </p:txBody>
      </p:sp>
      <p:sp>
        <p:nvSpPr>
          <p:cNvPr id="3" name="Podnadpis 2"/>
          <p:cNvSpPr>
            <a:spLocks noGrp="1"/>
          </p:cNvSpPr>
          <p:nvPr>
            <p:ph type="subTitle" idx="1"/>
          </p:nvPr>
        </p:nvSpPr>
        <p:spPr/>
        <p:txBody>
          <a:bodyPr/>
          <a:lstStyle/>
          <a:p>
            <a:r>
              <a:rPr lang="cs-CZ" dirty="0" smtClean="0">
                <a:solidFill>
                  <a:schemeClr val="tx1"/>
                </a:solidFill>
              </a:rPr>
              <a:t>Věda pro malé děti</a:t>
            </a:r>
          </a:p>
          <a:p>
            <a:endParaRPr lang="cs-CZ" dirty="0" smtClean="0">
              <a:solidFill>
                <a:schemeClr val="tx1"/>
              </a:solidFill>
            </a:endParaRPr>
          </a:p>
          <a:p>
            <a:r>
              <a:rPr lang="cs-CZ" dirty="0" smtClean="0">
                <a:solidFill>
                  <a:schemeClr val="tx1"/>
                </a:solidFill>
              </a:rPr>
              <a:t>					</a:t>
            </a:r>
            <a:r>
              <a:rPr lang="cs-CZ" sz="2000" dirty="0" smtClean="0">
                <a:solidFill>
                  <a:schemeClr val="tx1"/>
                </a:solidFill>
              </a:rPr>
              <a:t>3. dubna 2017</a:t>
            </a:r>
            <a:endParaRPr lang="cs-CZ" sz="2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Povídat si…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ale o čem?</a:t>
            </a:r>
            <a:endParaRPr lang="cs-CZ" dirty="0"/>
          </a:p>
        </p:txBody>
      </p:sp>
      <p:pic>
        <p:nvPicPr>
          <p:cNvPr id="11" name="Obrázek 10" descr="1. superhrdinové.jpg"/>
          <p:cNvPicPr>
            <a:picLocks noChangeAspect="1"/>
          </p:cNvPicPr>
          <p:nvPr/>
        </p:nvPicPr>
        <p:blipFill>
          <a:blip r:embed="rId2" cstate="print"/>
          <a:stretch>
            <a:fillRect/>
          </a:stretch>
        </p:blipFill>
        <p:spPr>
          <a:xfrm>
            <a:off x="395537" y="1988840"/>
            <a:ext cx="4176464" cy="182847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b="1" dirty="0"/>
          </a:p>
        </p:txBody>
      </p:sp>
      <p:sp>
        <p:nvSpPr>
          <p:cNvPr id="10" name="Zástupný symbol pro obsah 9"/>
          <p:cNvSpPr>
            <a:spLocks noGrp="1"/>
          </p:cNvSpPr>
          <p:nvPr>
            <p:ph idx="1"/>
          </p:nvPr>
        </p:nvSpPr>
        <p:spPr>
          <a:xfrm>
            <a:off x="457200" y="1600200"/>
            <a:ext cx="8229600" cy="4637111"/>
          </a:xfrm>
        </p:spPr>
        <p:txBody>
          <a:bodyPr/>
          <a:lstStyle/>
          <a:p>
            <a:pPr algn="ctr">
              <a:buNone/>
            </a:pPr>
            <a:endParaRPr lang="cs-CZ" dirty="0" smtClean="0"/>
          </a:p>
          <a:p>
            <a:pPr algn="ctr">
              <a:buNone/>
            </a:pPr>
            <a:r>
              <a:rPr lang="cs-CZ" b="1" dirty="0" smtClean="0"/>
              <a:t>Stane se i několikrát za hodinu,</a:t>
            </a:r>
          </a:p>
          <a:p>
            <a:pPr algn="ctr">
              <a:buNone/>
            </a:pPr>
            <a:r>
              <a:rPr lang="cs-CZ" b="1" dirty="0" smtClean="0"/>
              <a:t>že nebudou vědět,</a:t>
            </a:r>
          </a:p>
          <a:p>
            <a:pPr algn="ctr">
              <a:buNone/>
            </a:pPr>
            <a:r>
              <a:rPr lang="cs-CZ" b="1" dirty="0" smtClean="0"/>
              <a:t>o čem mluvíte…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b="1" dirty="0"/>
          </a:p>
        </p:txBody>
      </p:sp>
      <p:sp>
        <p:nvSpPr>
          <p:cNvPr id="10" name="Zástupný symbol pro obsah 9"/>
          <p:cNvSpPr>
            <a:spLocks noGrp="1"/>
          </p:cNvSpPr>
          <p:nvPr>
            <p:ph idx="1"/>
          </p:nvPr>
        </p:nvSpPr>
        <p:spPr>
          <a:xfrm>
            <a:off x="457200" y="1600200"/>
            <a:ext cx="8229600" cy="4637111"/>
          </a:xfrm>
        </p:spPr>
        <p:txBody>
          <a:bodyPr/>
          <a:lstStyle/>
          <a:p>
            <a:pPr algn="ctr">
              <a:buNone/>
            </a:pPr>
            <a:r>
              <a:rPr lang="cs-CZ" b="1" dirty="0" smtClean="0"/>
              <a:t>ale budou to milovat </a:t>
            </a:r>
            <a:r>
              <a:rPr lang="cs-CZ" b="1" dirty="0" smtClean="0">
                <a:sym typeface="Wingdings" pitchFamily="2" charset="2"/>
              </a:rPr>
              <a:t></a:t>
            </a:r>
            <a:endParaRPr lang="cs-CZ" b="1" dirty="0" smtClean="0"/>
          </a:p>
          <a:p>
            <a:pPr algn="ctr">
              <a:buNone/>
            </a:pPr>
            <a:endParaRPr lang="cs-CZ" dirty="0" smtClean="0"/>
          </a:p>
        </p:txBody>
      </p:sp>
      <p:pic>
        <p:nvPicPr>
          <p:cNvPr id="4" name="Obrázek 3" descr="two-children-making-science-experiments-education.jpg"/>
          <p:cNvPicPr>
            <a:picLocks noChangeAspect="1"/>
          </p:cNvPicPr>
          <p:nvPr/>
        </p:nvPicPr>
        <p:blipFill>
          <a:blip r:embed="rId2" cstate="print"/>
          <a:stretch>
            <a:fillRect/>
          </a:stretch>
        </p:blipFill>
        <p:spPr>
          <a:xfrm>
            <a:off x="2123728" y="2492896"/>
            <a:ext cx="4860032" cy="3244071"/>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maxresdefault.jpg"/>
          <p:cNvPicPr>
            <a:picLocks noChangeAspect="1"/>
          </p:cNvPicPr>
          <p:nvPr/>
        </p:nvPicPr>
        <p:blipFill>
          <a:blip r:embed="rId2" cstate="print"/>
          <a:stretch>
            <a:fillRect/>
          </a:stretch>
        </p:blipFill>
        <p:spPr>
          <a:xfrm>
            <a:off x="0" y="0"/>
            <a:ext cx="9144000" cy="6858000"/>
          </a:xfrm>
          <a:prstGeom prst="rect">
            <a:avLst/>
          </a:prstGeom>
        </p:spPr>
      </p:pic>
      <p:sp>
        <p:nvSpPr>
          <p:cNvPr id="9" name="TextovéPole 8"/>
          <p:cNvSpPr txBox="1"/>
          <p:nvPr/>
        </p:nvSpPr>
        <p:spPr>
          <a:xfrm>
            <a:off x="3563888" y="1124744"/>
            <a:ext cx="5365104" cy="707886"/>
          </a:xfrm>
          <a:prstGeom prst="rect">
            <a:avLst/>
          </a:prstGeom>
          <a:noFill/>
        </p:spPr>
        <p:txBody>
          <a:bodyPr wrap="square" rtlCol="0">
            <a:spAutoFit/>
          </a:bodyPr>
          <a:lstStyle/>
          <a:p>
            <a:r>
              <a:rPr lang="cs-CZ" sz="4000" dirty="0" smtClean="0">
                <a:solidFill>
                  <a:schemeClr val="bg1"/>
                </a:solidFill>
              </a:rPr>
              <a:t>Děkuji Vám za pozornost.</a:t>
            </a:r>
            <a:endParaRPr lang="cs-CZ" sz="40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Povídat si…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ale o čem?</a:t>
            </a:r>
            <a:endParaRPr lang="cs-CZ" dirty="0"/>
          </a:p>
        </p:txBody>
      </p:sp>
      <p:pic>
        <p:nvPicPr>
          <p:cNvPr id="11" name="Obrázek 10" descr="1. superhrdinové.jpg"/>
          <p:cNvPicPr>
            <a:picLocks noChangeAspect="1"/>
          </p:cNvPicPr>
          <p:nvPr/>
        </p:nvPicPr>
        <p:blipFill>
          <a:blip r:embed="rId2" cstate="print"/>
          <a:stretch>
            <a:fillRect/>
          </a:stretch>
        </p:blipFill>
        <p:spPr>
          <a:xfrm>
            <a:off x="395537" y="1988840"/>
            <a:ext cx="4176464" cy="1828476"/>
          </a:xfrm>
          <a:prstGeom prst="rect">
            <a:avLst/>
          </a:prstGeom>
          <a:effectLst>
            <a:outerShdw blurRad="50800" dist="38100" dir="10800000" algn="r" rotWithShape="0">
              <a:prstClr val="black">
                <a:alpha val="40000"/>
              </a:prstClr>
            </a:outerShdw>
          </a:effectLst>
        </p:spPr>
      </p:pic>
      <p:pic>
        <p:nvPicPr>
          <p:cNvPr id="5" name="Obrázek 4" descr="2. integrovaný záchranný systém.gif"/>
          <p:cNvPicPr>
            <a:picLocks noChangeAspect="1"/>
          </p:cNvPicPr>
          <p:nvPr/>
        </p:nvPicPr>
        <p:blipFill>
          <a:blip r:embed="rId3" cstate="print"/>
          <a:stretch>
            <a:fillRect/>
          </a:stretch>
        </p:blipFill>
        <p:spPr>
          <a:xfrm>
            <a:off x="5868144" y="1772816"/>
            <a:ext cx="2808312" cy="2808312"/>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Povídat si…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ale o čem?</a:t>
            </a:r>
            <a:endParaRPr lang="cs-CZ" dirty="0"/>
          </a:p>
        </p:txBody>
      </p:sp>
      <p:pic>
        <p:nvPicPr>
          <p:cNvPr id="11" name="Obrázek 10" descr="1. superhrdinové.jpg"/>
          <p:cNvPicPr>
            <a:picLocks noChangeAspect="1"/>
          </p:cNvPicPr>
          <p:nvPr/>
        </p:nvPicPr>
        <p:blipFill>
          <a:blip r:embed="rId2" cstate="print"/>
          <a:stretch>
            <a:fillRect/>
          </a:stretch>
        </p:blipFill>
        <p:spPr>
          <a:xfrm>
            <a:off x="395537" y="1988840"/>
            <a:ext cx="4176464" cy="1828476"/>
          </a:xfrm>
          <a:prstGeom prst="rect">
            <a:avLst/>
          </a:prstGeom>
          <a:effectLst>
            <a:outerShdw blurRad="50800" dist="38100" dir="10800000" algn="r" rotWithShape="0">
              <a:prstClr val="black">
                <a:alpha val="40000"/>
              </a:prstClr>
            </a:outerShdw>
          </a:effectLst>
        </p:spPr>
      </p:pic>
      <p:pic>
        <p:nvPicPr>
          <p:cNvPr id="5" name="Obrázek 4" descr="2. integrovaný záchranný systém.gif"/>
          <p:cNvPicPr>
            <a:picLocks noChangeAspect="1"/>
          </p:cNvPicPr>
          <p:nvPr/>
        </p:nvPicPr>
        <p:blipFill>
          <a:blip r:embed="rId3" cstate="print"/>
          <a:stretch>
            <a:fillRect/>
          </a:stretch>
        </p:blipFill>
        <p:spPr>
          <a:xfrm>
            <a:off x="5868144" y="1772816"/>
            <a:ext cx="2808312" cy="2808312"/>
          </a:xfrm>
          <a:prstGeom prst="rect">
            <a:avLst/>
          </a:prstGeom>
          <a:effectLst>
            <a:outerShdw blurRad="50800" dist="38100" dir="10800000" algn="r" rotWithShape="0">
              <a:prstClr val="black">
                <a:alpha val="40000"/>
              </a:prstClr>
            </a:outerShdw>
          </a:effectLst>
        </p:spPr>
      </p:pic>
      <p:pic>
        <p:nvPicPr>
          <p:cNvPr id="6" name="Obrázek 5" descr="3. auta.jpg"/>
          <p:cNvPicPr>
            <a:picLocks noChangeAspect="1"/>
          </p:cNvPicPr>
          <p:nvPr/>
        </p:nvPicPr>
        <p:blipFill>
          <a:blip r:embed="rId4" cstate="print"/>
          <a:stretch>
            <a:fillRect/>
          </a:stretch>
        </p:blipFill>
        <p:spPr>
          <a:xfrm>
            <a:off x="395536" y="4005064"/>
            <a:ext cx="4283968" cy="2523525"/>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Povídat si…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ale o čem?</a:t>
            </a:r>
            <a:endParaRPr lang="cs-CZ" dirty="0"/>
          </a:p>
        </p:txBody>
      </p:sp>
      <p:pic>
        <p:nvPicPr>
          <p:cNvPr id="11" name="Obrázek 10" descr="1. superhrdinové.jpg"/>
          <p:cNvPicPr>
            <a:picLocks noChangeAspect="1"/>
          </p:cNvPicPr>
          <p:nvPr/>
        </p:nvPicPr>
        <p:blipFill>
          <a:blip r:embed="rId2" cstate="print"/>
          <a:stretch>
            <a:fillRect/>
          </a:stretch>
        </p:blipFill>
        <p:spPr>
          <a:xfrm>
            <a:off x="395537" y="1988840"/>
            <a:ext cx="4176464" cy="1828476"/>
          </a:xfrm>
          <a:prstGeom prst="rect">
            <a:avLst/>
          </a:prstGeom>
          <a:effectLst>
            <a:outerShdw blurRad="50800" dist="38100" dir="10800000" algn="r" rotWithShape="0">
              <a:prstClr val="black">
                <a:alpha val="40000"/>
              </a:prstClr>
            </a:outerShdw>
          </a:effectLst>
        </p:spPr>
      </p:pic>
      <p:pic>
        <p:nvPicPr>
          <p:cNvPr id="5" name="Obrázek 4" descr="2. integrovaný záchranný systém.gif"/>
          <p:cNvPicPr>
            <a:picLocks noChangeAspect="1"/>
          </p:cNvPicPr>
          <p:nvPr/>
        </p:nvPicPr>
        <p:blipFill>
          <a:blip r:embed="rId3" cstate="print"/>
          <a:stretch>
            <a:fillRect/>
          </a:stretch>
        </p:blipFill>
        <p:spPr>
          <a:xfrm>
            <a:off x="5868144" y="1772816"/>
            <a:ext cx="2808312" cy="2808312"/>
          </a:xfrm>
          <a:prstGeom prst="rect">
            <a:avLst/>
          </a:prstGeom>
          <a:effectLst>
            <a:outerShdw blurRad="50800" dist="38100" dir="10800000" algn="r" rotWithShape="0">
              <a:prstClr val="black">
                <a:alpha val="40000"/>
              </a:prstClr>
            </a:outerShdw>
          </a:effectLst>
        </p:spPr>
      </p:pic>
      <p:pic>
        <p:nvPicPr>
          <p:cNvPr id="6" name="Obrázek 5" descr="3. auta.jpg"/>
          <p:cNvPicPr>
            <a:picLocks noChangeAspect="1"/>
          </p:cNvPicPr>
          <p:nvPr/>
        </p:nvPicPr>
        <p:blipFill>
          <a:blip r:embed="rId4" cstate="print"/>
          <a:stretch>
            <a:fillRect/>
          </a:stretch>
        </p:blipFill>
        <p:spPr>
          <a:xfrm>
            <a:off x="395536" y="4005064"/>
            <a:ext cx="4283968" cy="2523525"/>
          </a:xfrm>
          <a:prstGeom prst="rect">
            <a:avLst/>
          </a:prstGeom>
          <a:effectLst>
            <a:outerShdw blurRad="50800" dist="38100" dir="10800000" algn="r" rotWithShape="0">
              <a:prstClr val="black">
                <a:alpha val="40000"/>
              </a:prstClr>
            </a:outerShdw>
          </a:effectLst>
        </p:spPr>
      </p:pic>
      <p:pic>
        <p:nvPicPr>
          <p:cNvPr id="7" name="Obrázek 6" descr="4. telefony, tablety.jpg"/>
          <p:cNvPicPr>
            <a:picLocks noChangeAspect="1"/>
          </p:cNvPicPr>
          <p:nvPr/>
        </p:nvPicPr>
        <p:blipFill>
          <a:blip r:embed="rId5" cstate="print"/>
          <a:stretch>
            <a:fillRect/>
          </a:stretch>
        </p:blipFill>
        <p:spPr>
          <a:xfrm rot="5400000">
            <a:off x="6089840" y="4071400"/>
            <a:ext cx="2060914" cy="308037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Povídat si…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ale o čem?</a:t>
            </a:r>
            <a:endParaRPr lang="cs-CZ" dirty="0"/>
          </a:p>
        </p:txBody>
      </p:sp>
      <p:pic>
        <p:nvPicPr>
          <p:cNvPr id="11" name="Obrázek 10" descr="1. superhrdinové.jpg"/>
          <p:cNvPicPr>
            <a:picLocks noChangeAspect="1"/>
          </p:cNvPicPr>
          <p:nvPr/>
        </p:nvPicPr>
        <p:blipFill>
          <a:blip r:embed="rId2" cstate="print"/>
          <a:stretch>
            <a:fillRect/>
          </a:stretch>
        </p:blipFill>
        <p:spPr>
          <a:xfrm>
            <a:off x="395537" y="1988840"/>
            <a:ext cx="4176464" cy="1828476"/>
          </a:xfrm>
          <a:prstGeom prst="rect">
            <a:avLst/>
          </a:prstGeom>
          <a:effectLst>
            <a:outerShdw blurRad="50800" dist="38100" dir="10800000" algn="r" rotWithShape="0">
              <a:prstClr val="black">
                <a:alpha val="40000"/>
              </a:prstClr>
            </a:outerShdw>
          </a:effectLst>
        </p:spPr>
      </p:pic>
      <p:pic>
        <p:nvPicPr>
          <p:cNvPr id="5" name="Obrázek 4" descr="2. integrovaný záchranný systém.gif"/>
          <p:cNvPicPr>
            <a:picLocks noChangeAspect="1"/>
          </p:cNvPicPr>
          <p:nvPr/>
        </p:nvPicPr>
        <p:blipFill>
          <a:blip r:embed="rId3" cstate="print"/>
          <a:stretch>
            <a:fillRect/>
          </a:stretch>
        </p:blipFill>
        <p:spPr>
          <a:xfrm>
            <a:off x="5868144" y="1772816"/>
            <a:ext cx="2808312" cy="2808312"/>
          </a:xfrm>
          <a:prstGeom prst="rect">
            <a:avLst/>
          </a:prstGeom>
          <a:effectLst>
            <a:outerShdw blurRad="50800" dist="38100" dir="10800000" algn="r" rotWithShape="0">
              <a:prstClr val="black">
                <a:alpha val="40000"/>
              </a:prstClr>
            </a:outerShdw>
          </a:effectLst>
        </p:spPr>
      </p:pic>
      <p:pic>
        <p:nvPicPr>
          <p:cNvPr id="6" name="Obrázek 5" descr="3. auta.jpg"/>
          <p:cNvPicPr>
            <a:picLocks noChangeAspect="1"/>
          </p:cNvPicPr>
          <p:nvPr/>
        </p:nvPicPr>
        <p:blipFill>
          <a:blip r:embed="rId4" cstate="print"/>
          <a:stretch>
            <a:fillRect/>
          </a:stretch>
        </p:blipFill>
        <p:spPr>
          <a:xfrm>
            <a:off x="395536" y="4005064"/>
            <a:ext cx="4283968" cy="2523525"/>
          </a:xfrm>
          <a:prstGeom prst="rect">
            <a:avLst/>
          </a:prstGeom>
          <a:effectLst>
            <a:outerShdw blurRad="50800" dist="38100" dir="10800000" algn="r" rotWithShape="0">
              <a:prstClr val="black">
                <a:alpha val="40000"/>
              </a:prstClr>
            </a:outerShdw>
          </a:effectLst>
        </p:spPr>
      </p:pic>
      <p:pic>
        <p:nvPicPr>
          <p:cNvPr id="7" name="Obrázek 6" descr="4. telefony, tablety.jpg"/>
          <p:cNvPicPr>
            <a:picLocks noChangeAspect="1"/>
          </p:cNvPicPr>
          <p:nvPr/>
        </p:nvPicPr>
        <p:blipFill>
          <a:blip r:embed="rId5" cstate="print"/>
          <a:stretch>
            <a:fillRect/>
          </a:stretch>
        </p:blipFill>
        <p:spPr>
          <a:xfrm rot="5400000">
            <a:off x="6233856" y="3999392"/>
            <a:ext cx="2060914" cy="3080370"/>
          </a:xfrm>
          <a:prstGeom prst="rect">
            <a:avLst/>
          </a:prstGeom>
          <a:effectLst>
            <a:outerShdw blurRad="50800" dist="38100" dir="10800000" algn="r" rotWithShape="0">
              <a:prstClr val="black">
                <a:alpha val="40000"/>
              </a:prstClr>
            </a:outerShdw>
          </a:effectLst>
        </p:spPr>
      </p:pic>
      <p:pic>
        <p:nvPicPr>
          <p:cNvPr id="8" name="Obrázek 7" descr="5. kouzla, kradení nosu.jpg"/>
          <p:cNvPicPr>
            <a:picLocks noChangeAspect="1"/>
          </p:cNvPicPr>
          <p:nvPr/>
        </p:nvPicPr>
        <p:blipFill>
          <a:blip r:embed="rId6" cstate="print"/>
          <a:stretch>
            <a:fillRect/>
          </a:stretch>
        </p:blipFill>
        <p:spPr>
          <a:xfrm>
            <a:off x="1403648" y="2708920"/>
            <a:ext cx="5760640" cy="3043872"/>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Povídat si…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ale o čem?</a:t>
            </a:r>
            <a:endParaRPr lang="cs-CZ" dirty="0"/>
          </a:p>
        </p:txBody>
      </p:sp>
      <p:pic>
        <p:nvPicPr>
          <p:cNvPr id="11" name="Obrázek 10" descr="1. superhrdinové.jpg"/>
          <p:cNvPicPr>
            <a:picLocks noChangeAspect="1"/>
          </p:cNvPicPr>
          <p:nvPr/>
        </p:nvPicPr>
        <p:blipFill>
          <a:blip r:embed="rId2" cstate="print"/>
          <a:stretch>
            <a:fillRect/>
          </a:stretch>
        </p:blipFill>
        <p:spPr>
          <a:xfrm>
            <a:off x="395537" y="1988840"/>
            <a:ext cx="4176464" cy="1828476"/>
          </a:xfrm>
          <a:prstGeom prst="rect">
            <a:avLst/>
          </a:prstGeom>
          <a:effectLst>
            <a:outerShdw blurRad="50800" dist="38100" dir="10800000" algn="r" rotWithShape="0">
              <a:prstClr val="black">
                <a:alpha val="40000"/>
              </a:prstClr>
            </a:outerShdw>
          </a:effectLst>
        </p:spPr>
      </p:pic>
      <p:pic>
        <p:nvPicPr>
          <p:cNvPr id="5" name="Obrázek 4" descr="2. integrovaný záchranný systém.gif"/>
          <p:cNvPicPr>
            <a:picLocks noChangeAspect="1"/>
          </p:cNvPicPr>
          <p:nvPr/>
        </p:nvPicPr>
        <p:blipFill>
          <a:blip r:embed="rId3" cstate="print"/>
          <a:stretch>
            <a:fillRect/>
          </a:stretch>
        </p:blipFill>
        <p:spPr>
          <a:xfrm>
            <a:off x="5868144" y="1772816"/>
            <a:ext cx="2808312" cy="2808312"/>
          </a:xfrm>
          <a:prstGeom prst="rect">
            <a:avLst/>
          </a:prstGeom>
          <a:effectLst>
            <a:outerShdw blurRad="50800" dist="38100" dir="10800000" algn="r" rotWithShape="0">
              <a:prstClr val="black">
                <a:alpha val="40000"/>
              </a:prstClr>
            </a:outerShdw>
          </a:effectLst>
        </p:spPr>
      </p:pic>
      <p:pic>
        <p:nvPicPr>
          <p:cNvPr id="6" name="Obrázek 5" descr="3. auta.jpg"/>
          <p:cNvPicPr>
            <a:picLocks noChangeAspect="1"/>
          </p:cNvPicPr>
          <p:nvPr/>
        </p:nvPicPr>
        <p:blipFill>
          <a:blip r:embed="rId4" cstate="print"/>
          <a:stretch>
            <a:fillRect/>
          </a:stretch>
        </p:blipFill>
        <p:spPr>
          <a:xfrm>
            <a:off x="395536" y="4005064"/>
            <a:ext cx="4283968" cy="2523525"/>
          </a:xfrm>
          <a:prstGeom prst="rect">
            <a:avLst/>
          </a:prstGeom>
          <a:effectLst>
            <a:outerShdw blurRad="50800" dist="38100" dir="10800000" algn="r" rotWithShape="0">
              <a:prstClr val="black">
                <a:alpha val="40000"/>
              </a:prstClr>
            </a:outerShdw>
          </a:effectLst>
        </p:spPr>
      </p:pic>
      <p:pic>
        <p:nvPicPr>
          <p:cNvPr id="7" name="Obrázek 6" descr="4. telefony, tablety.jpg"/>
          <p:cNvPicPr>
            <a:picLocks noChangeAspect="1"/>
          </p:cNvPicPr>
          <p:nvPr/>
        </p:nvPicPr>
        <p:blipFill>
          <a:blip r:embed="rId5" cstate="print"/>
          <a:stretch>
            <a:fillRect/>
          </a:stretch>
        </p:blipFill>
        <p:spPr>
          <a:xfrm rot="5400000">
            <a:off x="6233856" y="3999392"/>
            <a:ext cx="2060914" cy="3080370"/>
          </a:xfrm>
          <a:prstGeom prst="rect">
            <a:avLst/>
          </a:prstGeom>
          <a:effectLst>
            <a:outerShdw blurRad="50800" dist="38100" dir="10800000" algn="r" rotWithShape="0">
              <a:prstClr val="black">
                <a:alpha val="40000"/>
              </a:prstClr>
            </a:outerShdw>
          </a:effectLst>
        </p:spPr>
      </p:pic>
      <p:pic>
        <p:nvPicPr>
          <p:cNvPr id="8" name="Obrázek 7" descr="5. kouzla, kradení nosu.jpg"/>
          <p:cNvPicPr>
            <a:picLocks noChangeAspect="1"/>
          </p:cNvPicPr>
          <p:nvPr/>
        </p:nvPicPr>
        <p:blipFill>
          <a:blip r:embed="rId6" cstate="print"/>
          <a:stretch>
            <a:fillRect/>
          </a:stretch>
        </p:blipFill>
        <p:spPr>
          <a:xfrm>
            <a:off x="1403648" y="2708920"/>
            <a:ext cx="5760640" cy="3043872"/>
          </a:xfrm>
          <a:prstGeom prst="rect">
            <a:avLst/>
          </a:prstGeom>
          <a:effectLst>
            <a:outerShdw blurRad="50800" dist="38100" dir="10800000" algn="r" rotWithShape="0">
              <a:prstClr val="black">
                <a:alpha val="40000"/>
              </a:prstClr>
            </a:outerShdw>
          </a:effectLst>
        </p:spPr>
      </p:pic>
      <p:pic>
        <p:nvPicPr>
          <p:cNvPr id="9" name="Obrázek 8" descr="6. Ledové království.jpg"/>
          <p:cNvPicPr>
            <a:picLocks noChangeAspect="1"/>
          </p:cNvPicPr>
          <p:nvPr/>
        </p:nvPicPr>
        <p:blipFill>
          <a:blip r:embed="rId7" cstate="print"/>
          <a:stretch>
            <a:fillRect/>
          </a:stretch>
        </p:blipFill>
        <p:spPr>
          <a:xfrm>
            <a:off x="2843808" y="1844824"/>
            <a:ext cx="3435846" cy="458112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spojuje věci…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které je zajímají?</a:t>
            </a:r>
          </a:p>
          <a:p>
            <a:pPr algn="ctr">
              <a:buNone/>
            </a:pPr>
            <a:endParaRPr lang="cs-CZ" dirty="0"/>
          </a:p>
          <a:p>
            <a:r>
              <a:rPr lang="cs-CZ" dirty="0" smtClean="0"/>
              <a:t>Hra na hrdiny</a:t>
            </a:r>
          </a:p>
          <a:p>
            <a:r>
              <a:rPr lang="cs-CZ" dirty="0" smtClean="0"/>
              <a:t>Uniformy</a:t>
            </a:r>
          </a:p>
          <a:p>
            <a:r>
              <a:rPr lang="cs-CZ" dirty="0" smtClean="0"/>
              <a:t>Věci, které mohou dělat jen dospělí</a:t>
            </a:r>
          </a:p>
          <a:p>
            <a:r>
              <a:rPr lang="cs-CZ" dirty="0" smtClean="0"/>
              <a:t>Kouzla</a:t>
            </a:r>
          </a:p>
          <a:p>
            <a:r>
              <a:rPr lang="cs-CZ" dirty="0" smtClean="0"/>
              <a:t>Dobrodružství</a:t>
            </a:r>
          </a:p>
          <a:p>
            <a:r>
              <a:rPr lang="cs-CZ" b="1" dirty="0" smtClean="0"/>
              <a:t>PŘÍBĚH</a:t>
            </a:r>
            <a:endParaRPr lang="cs-CZ"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spojuje věci…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které je zajímají?</a:t>
            </a:r>
          </a:p>
          <a:p>
            <a:pPr algn="ctr">
              <a:buNone/>
            </a:pPr>
            <a:endParaRPr lang="cs-CZ" dirty="0"/>
          </a:p>
          <a:p>
            <a:r>
              <a:rPr lang="cs-CZ" dirty="0" smtClean="0"/>
              <a:t>Hra na hrdiny</a:t>
            </a:r>
          </a:p>
          <a:p>
            <a:r>
              <a:rPr lang="cs-CZ" dirty="0" smtClean="0"/>
              <a:t>Uniformy</a:t>
            </a:r>
          </a:p>
          <a:p>
            <a:r>
              <a:rPr lang="cs-CZ" dirty="0" smtClean="0"/>
              <a:t>Věci, které mohou dělat jen dospělí</a:t>
            </a:r>
          </a:p>
          <a:p>
            <a:r>
              <a:rPr lang="cs-CZ" dirty="0" smtClean="0"/>
              <a:t>Kouzla</a:t>
            </a:r>
          </a:p>
          <a:p>
            <a:r>
              <a:rPr lang="cs-CZ" dirty="0" smtClean="0"/>
              <a:t>Dobrodružství</a:t>
            </a:r>
          </a:p>
          <a:p>
            <a:r>
              <a:rPr lang="cs-CZ" b="1" dirty="0" smtClean="0"/>
              <a:t>PŘÍBĚH</a:t>
            </a:r>
            <a:endParaRPr lang="cs-CZ" b="1" dirty="0"/>
          </a:p>
        </p:txBody>
      </p:sp>
      <p:pic>
        <p:nvPicPr>
          <p:cNvPr id="6" name="Obrázek 5" descr="what_are_the_best_questions_for_truth_or_dare.png"/>
          <p:cNvPicPr>
            <a:picLocks noChangeAspect="1"/>
          </p:cNvPicPr>
          <p:nvPr/>
        </p:nvPicPr>
        <p:blipFill>
          <a:blip r:embed="rId2" cstate="print"/>
          <a:stretch>
            <a:fillRect/>
          </a:stretch>
        </p:blipFill>
        <p:spPr>
          <a:xfrm>
            <a:off x="5796136" y="2060848"/>
            <a:ext cx="3960440" cy="39604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Když máme štěstí…</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zajímá je tohle</a:t>
            </a:r>
            <a:endParaRPr lang="cs-CZ"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Když máme štěstí…</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zajímá je tohle</a:t>
            </a:r>
            <a:endParaRPr lang="cs-CZ" dirty="0"/>
          </a:p>
        </p:txBody>
      </p:sp>
      <p:pic>
        <p:nvPicPr>
          <p:cNvPr id="12" name="Obrázek 11" descr="1. vesmír.jpg"/>
          <p:cNvPicPr>
            <a:picLocks noChangeAspect="1"/>
          </p:cNvPicPr>
          <p:nvPr/>
        </p:nvPicPr>
        <p:blipFill>
          <a:blip r:embed="rId2" cstate="print"/>
          <a:stretch>
            <a:fillRect/>
          </a:stretch>
        </p:blipFill>
        <p:spPr>
          <a:xfrm>
            <a:off x="395536" y="2204864"/>
            <a:ext cx="3563888" cy="2004687"/>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bychom s dětmi mohli dělat?</a:t>
            </a:r>
            <a:endParaRPr lang="cs-CZ" b="1" dirty="0"/>
          </a:p>
        </p:txBody>
      </p:sp>
      <p:sp>
        <p:nvSpPr>
          <p:cNvPr id="13" name="Zástupný symbol pro obsah 12"/>
          <p:cNvSpPr>
            <a:spLocks noGrp="1"/>
          </p:cNvSpPr>
          <p:nvPr>
            <p:ph idx="1"/>
          </p:nvPr>
        </p:nvSpPr>
        <p:spPr/>
        <p:txBody>
          <a:bodyPr/>
          <a:lstStyle/>
          <a:p>
            <a:endParaRPr lang="cs-CZ"/>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Když máme štěstí…</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zajímá je tohle</a:t>
            </a:r>
            <a:endParaRPr lang="cs-CZ" dirty="0"/>
          </a:p>
        </p:txBody>
      </p:sp>
      <p:pic>
        <p:nvPicPr>
          <p:cNvPr id="12" name="Obrázek 11" descr="1. vesmír.jpg"/>
          <p:cNvPicPr>
            <a:picLocks noChangeAspect="1"/>
          </p:cNvPicPr>
          <p:nvPr/>
        </p:nvPicPr>
        <p:blipFill>
          <a:blip r:embed="rId2" cstate="print"/>
          <a:stretch>
            <a:fillRect/>
          </a:stretch>
        </p:blipFill>
        <p:spPr>
          <a:xfrm>
            <a:off x="395536" y="2204864"/>
            <a:ext cx="3563888" cy="2004687"/>
          </a:xfrm>
          <a:prstGeom prst="rect">
            <a:avLst/>
          </a:prstGeom>
          <a:effectLst>
            <a:outerShdw blurRad="50800" dist="38100" dir="10800000" algn="r" rotWithShape="0">
              <a:prstClr val="black">
                <a:alpha val="40000"/>
              </a:prstClr>
            </a:outerShdw>
          </a:effectLst>
        </p:spPr>
      </p:pic>
      <p:pic>
        <p:nvPicPr>
          <p:cNvPr id="13" name="Obrázek 12" descr="2. Dinosauři.jpg"/>
          <p:cNvPicPr>
            <a:picLocks noChangeAspect="1"/>
          </p:cNvPicPr>
          <p:nvPr/>
        </p:nvPicPr>
        <p:blipFill>
          <a:blip r:embed="rId3" cstate="print"/>
          <a:stretch>
            <a:fillRect/>
          </a:stretch>
        </p:blipFill>
        <p:spPr>
          <a:xfrm>
            <a:off x="5076056" y="2204864"/>
            <a:ext cx="3600400" cy="1984721"/>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Když máme štěstí…</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zajímá je tohle</a:t>
            </a:r>
            <a:endParaRPr lang="cs-CZ" dirty="0"/>
          </a:p>
        </p:txBody>
      </p:sp>
      <p:pic>
        <p:nvPicPr>
          <p:cNvPr id="12" name="Obrázek 11" descr="1. vesmír.jpg"/>
          <p:cNvPicPr>
            <a:picLocks noChangeAspect="1"/>
          </p:cNvPicPr>
          <p:nvPr/>
        </p:nvPicPr>
        <p:blipFill>
          <a:blip r:embed="rId2" cstate="print"/>
          <a:stretch>
            <a:fillRect/>
          </a:stretch>
        </p:blipFill>
        <p:spPr>
          <a:xfrm>
            <a:off x="395536" y="2204864"/>
            <a:ext cx="3563888" cy="2004687"/>
          </a:xfrm>
          <a:prstGeom prst="rect">
            <a:avLst/>
          </a:prstGeom>
          <a:effectLst>
            <a:outerShdw blurRad="50800" dist="38100" dir="10800000" algn="r" rotWithShape="0">
              <a:prstClr val="black">
                <a:alpha val="40000"/>
              </a:prstClr>
            </a:outerShdw>
          </a:effectLst>
        </p:spPr>
      </p:pic>
      <p:pic>
        <p:nvPicPr>
          <p:cNvPr id="13" name="Obrázek 12" descr="2. Dinosauři.jpg"/>
          <p:cNvPicPr>
            <a:picLocks noChangeAspect="1"/>
          </p:cNvPicPr>
          <p:nvPr/>
        </p:nvPicPr>
        <p:blipFill>
          <a:blip r:embed="rId3" cstate="print"/>
          <a:stretch>
            <a:fillRect/>
          </a:stretch>
        </p:blipFill>
        <p:spPr>
          <a:xfrm>
            <a:off x="5076056" y="2204864"/>
            <a:ext cx="3600400" cy="1984721"/>
          </a:xfrm>
          <a:prstGeom prst="rect">
            <a:avLst/>
          </a:prstGeom>
          <a:effectLst>
            <a:outerShdw blurRad="50800" dist="38100" dir="10800000" algn="r" rotWithShape="0">
              <a:prstClr val="black">
                <a:alpha val="40000"/>
              </a:prstClr>
            </a:outerShdw>
          </a:effectLst>
        </p:spPr>
      </p:pic>
      <p:pic>
        <p:nvPicPr>
          <p:cNvPr id="14" name="Obrázek 13" descr="3. lidské tělo.jpg"/>
          <p:cNvPicPr>
            <a:picLocks noChangeAspect="1"/>
          </p:cNvPicPr>
          <p:nvPr/>
        </p:nvPicPr>
        <p:blipFill>
          <a:blip r:embed="rId4" cstate="print"/>
          <a:stretch>
            <a:fillRect/>
          </a:stretch>
        </p:blipFill>
        <p:spPr>
          <a:xfrm>
            <a:off x="3491880" y="3789040"/>
            <a:ext cx="2060823" cy="2747764"/>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Děti jsou vědci…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od narození</a:t>
            </a:r>
          </a:p>
          <a:p>
            <a:pPr algn="ctr">
              <a:buNone/>
            </a:pPr>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Děti jsou vědci…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od narození</a:t>
            </a:r>
          </a:p>
          <a:p>
            <a:pPr algn="ctr">
              <a:buNone/>
            </a:pPr>
            <a:endParaRPr lang="cs-CZ" dirty="0"/>
          </a:p>
        </p:txBody>
      </p:sp>
      <p:pic>
        <p:nvPicPr>
          <p:cNvPr id="4" name="Obrázek 3" descr="1. děti jsou od přírody zvídavé 3.JPG"/>
          <p:cNvPicPr>
            <a:picLocks noChangeAspect="1"/>
          </p:cNvPicPr>
          <p:nvPr/>
        </p:nvPicPr>
        <p:blipFill>
          <a:blip r:embed="rId2" cstate="print"/>
          <a:stretch>
            <a:fillRect/>
          </a:stretch>
        </p:blipFill>
        <p:spPr>
          <a:xfrm>
            <a:off x="251520" y="1772816"/>
            <a:ext cx="2880320" cy="1919013"/>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Děti jsou vědci…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od narození</a:t>
            </a:r>
          </a:p>
          <a:p>
            <a:pPr algn="ctr">
              <a:buNone/>
            </a:pPr>
            <a:endParaRPr lang="cs-CZ" dirty="0"/>
          </a:p>
        </p:txBody>
      </p:sp>
      <p:pic>
        <p:nvPicPr>
          <p:cNvPr id="4" name="Obrázek 3" descr="1. děti jsou od přírody zvídavé 3.JPG"/>
          <p:cNvPicPr>
            <a:picLocks noChangeAspect="1"/>
          </p:cNvPicPr>
          <p:nvPr/>
        </p:nvPicPr>
        <p:blipFill>
          <a:blip r:embed="rId2" cstate="print"/>
          <a:stretch>
            <a:fillRect/>
          </a:stretch>
        </p:blipFill>
        <p:spPr>
          <a:xfrm>
            <a:off x="251520" y="1772816"/>
            <a:ext cx="2880320" cy="1919013"/>
          </a:xfrm>
          <a:prstGeom prst="rect">
            <a:avLst/>
          </a:prstGeom>
          <a:effectLst>
            <a:outerShdw blurRad="50800" dist="38100" dir="10800000" algn="r" rotWithShape="0">
              <a:prstClr val="black">
                <a:alpha val="40000"/>
              </a:prstClr>
            </a:outerShdw>
          </a:effectLst>
        </p:spPr>
      </p:pic>
      <p:pic>
        <p:nvPicPr>
          <p:cNvPr id="5" name="Obrázek 4" descr="1. děti jsou od přírody zvídavé 2.jpg"/>
          <p:cNvPicPr>
            <a:picLocks noChangeAspect="1"/>
          </p:cNvPicPr>
          <p:nvPr/>
        </p:nvPicPr>
        <p:blipFill>
          <a:blip r:embed="rId3" cstate="print"/>
          <a:stretch>
            <a:fillRect/>
          </a:stretch>
        </p:blipFill>
        <p:spPr>
          <a:xfrm>
            <a:off x="5724128" y="1772816"/>
            <a:ext cx="3021574" cy="2016224"/>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Děti jsou vědci…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od narození</a:t>
            </a:r>
          </a:p>
          <a:p>
            <a:pPr algn="ctr">
              <a:buNone/>
            </a:pPr>
            <a:endParaRPr lang="cs-CZ" dirty="0"/>
          </a:p>
        </p:txBody>
      </p:sp>
      <p:pic>
        <p:nvPicPr>
          <p:cNvPr id="4" name="Obrázek 3" descr="1. děti jsou od přírody zvídavé 3.JPG"/>
          <p:cNvPicPr>
            <a:picLocks noChangeAspect="1"/>
          </p:cNvPicPr>
          <p:nvPr/>
        </p:nvPicPr>
        <p:blipFill>
          <a:blip r:embed="rId2" cstate="print"/>
          <a:stretch>
            <a:fillRect/>
          </a:stretch>
        </p:blipFill>
        <p:spPr>
          <a:xfrm>
            <a:off x="251520" y="1772816"/>
            <a:ext cx="2880320" cy="1919013"/>
          </a:xfrm>
          <a:prstGeom prst="rect">
            <a:avLst/>
          </a:prstGeom>
          <a:effectLst>
            <a:outerShdw blurRad="50800" dist="38100" dir="10800000" algn="r" rotWithShape="0">
              <a:prstClr val="black">
                <a:alpha val="40000"/>
              </a:prstClr>
            </a:outerShdw>
          </a:effectLst>
        </p:spPr>
      </p:pic>
      <p:pic>
        <p:nvPicPr>
          <p:cNvPr id="5" name="Obrázek 4" descr="1. děti jsou od přírody zvídavé 2.jpg"/>
          <p:cNvPicPr>
            <a:picLocks noChangeAspect="1"/>
          </p:cNvPicPr>
          <p:nvPr/>
        </p:nvPicPr>
        <p:blipFill>
          <a:blip r:embed="rId3" cstate="print"/>
          <a:stretch>
            <a:fillRect/>
          </a:stretch>
        </p:blipFill>
        <p:spPr>
          <a:xfrm>
            <a:off x="5724128" y="1772816"/>
            <a:ext cx="3021574" cy="2016224"/>
          </a:xfrm>
          <a:prstGeom prst="rect">
            <a:avLst/>
          </a:prstGeom>
          <a:effectLst>
            <a:outerShdw blurRad="50800" dist="38100" dir="10800000" algn="r" rotWithShape="0">
              <a:prstClr val="black">
                <a:alpha val="40000"/>
              </a:prstClr>
            </a:outerShdw>
          </a:effectLst>
        </p:spPr>
      </p:pic>
      <p:pic>
        <p:nvPicPr>
          <p:cNvPr id="6" name="Obrázek 5" descr="1. děti jsou od přírody zvídavé.jpg"/>
          <p:cNvPicPr>
            <a:picLocks noChangeAspect="1"/>
          </p:cNvPicPr>
          <p:nvPr/>
        </p:nvPicPr>
        <p:blipFill>
          <a:blip r:embed="rId4" cstate="print"/>
          <a:stretch>
            <a:fillRect/>
          </a:stretch>
        </p:blipFill>
        <p:spPr>
          <a:xfrm>
            <a:off x="251520" y="4293096"/>
            <a:ext cx="2880320" cy="194421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Děti jsou vědci…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od narození</a:t>
            </a:r>
          </a:p>
          <a:p>
            <a:pPr algn="ctr">
              <a:buNone/>
            </a:pPr>
            <a:endParaRPr lang="cs-CZ" dirty="0"/>
          </a:p>
        </p:txBody>
      </p:sp>
      <p:pic>
        <p:nvPicPr>
          <p:cNvPr id="4" name="Obrázek 3" descr="1. děti jsou od přírody zvídavé 3.JPG"/>
          <p:cNvPicPr>
            <a:picLocks noChangeAspect="1"/>
          </p:cNvPicPr>
          <p:nvPr/>
        </p:nvPicPr>
        <p:blipFill>
          <a:blip r:embed="rId2" cstate="print"/>
          <a:stretch>
            <a:fillRect/>
          </a:stretch>
        </p:blipFill>
        <p:spPr>
          <a:xfrm>
            <a:off x="251520" y="1772816"/>
            <a:ext cx="2880320" cy="1919013"/>
          </a:xfrm>
          <a:prstGeom prst="rect">
            <a:avLst/>
          </a:prstGeom>
          <a:effectLst>
            <a:outerShdw blurRad="50800" dist="38100" dir="10800000" algn="r" rotWithShape="0">
              <a:prstClr val="black">
                <a:alpha val="40000"/>
              </a:prstClr>
            </a:outerShdw>
          </a:effectLst>
        </p:spPr>
      </p:pic>
      <p:pic>
        <p:nvPicPr>
          <p:cNvPr id="5" name="Obrázek 4" descr="1. děti jsou od přírody zvídavé 2.jpg"/>
          <p:cNvPicPr>
            <a:picLocks noChangeAspect="1"/>
          </p:cNvPicPr>
          <p:nvPr/>
        </p:nvPicPr>
        <p:blipFill>
          <a:blip r:embed="rId3" cstate="print"/>
          <a:stretch>
            <a:fillRect/>
          </a:stretch>
        </p:blipFill>
        <p:spPr>
          <a:xfrm>
            <a:off x="5724128" y="1772816"/>
            <a:ext cx="3021574" cy="2016224"/>
          </a:xfrm>
          <a:prstGeom prst="rect">
            <a:avLst/>
          </a:prstGeom>
          <a:effectLst>
            <a:outerShdw blurRad="50800" dist="38100" dir="10800000" algn="r" rotWithShape="0">
              <a:prstClr val="black">
                <a:alpha val="40000"/>
              </a:prstClr>
            </a:outerShdw>
          </a:effectLst>
        </p:spPr>
      </p:pic>
      <p:pic>
        <p:nvPicPr>
          <p:cNvPr id="6" name="Obrázek 5" descr="1. děti jsou od přírody zvídavé.jpg"/>
          <p:cNvPicPr>
            <a:picLocks noChangeAspect="1"/>
          </p:cNvPicPr>
          <p:nvPr/>
        </p:nvPicPr>
        <p:blipFill>
          <a:blip r:embed="rId4" cstate="print"/>
          <a:stretch>
            <a:fillRect/>
          </a:stretch>
        </p:blipFill>
        <p:spPr>
          <a:xfrm>
            <a:off x="251520" y="4293096"/>
            <a:ext cx="2880320" cy="1944216"/>
          </a:xfrm>
          <a:prstGeom prst="rect">
            <a:avLst/>
          </a:prstGeom>
          <a:effectLst>
            <a:outerShdw blurRad="50800" dist="38100" dir="10800000" algn="r" rotWithShape="0">
              <a:prstClr val="black">
                <a:alpha val="40000"/>
              </a:prstClr>
            </a:outerShdw>
          </a:effectLst>
        </p:spPr>
      </p:pic>
      <p:pic>
        <p:nvPicPr>
          <p:cNvPr id="7" name="Obrázek 6" descr="příliš mnoho otázek.jpg"/>
          <p:cNvPicPr>
            <a:picLocks noChangeAspect="1"/>
          </p:cNvPicPr>
          <p:nvPr/>
        </p:nvPicPr>
        <p:blipFill>
          <a:blip r:embed="rId5" cstate="print"/>
          <a:stretch>
            <a:fillRect/>
          </a:stretch>
        </p:blipFill>
        <p:spPr>
          <a:xfrm>
            <a:off x="4312434" y="4293097"/>
            <a:ext cx="4627399" cy="2016224"/>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Děti jsou vědci…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od narození</a:t>
            </a:r>
          </a:p>
          <a:p>
            <a:pPr algn="ctr">
              <a:buNone/>
            </a:pPr>
            <a:endParaRPr lang="cs-CZ" dirty="0"/>
          </a:p>
        </p:txBody>
      </p:sp>
      <p:pic>
        <p:nvPicPr>
          <p:cNvPr id="4" name="Obrázek 3" descr="1. děti jsou od přírody zvídavé 3.JPG"/>
          <p:cNvPicPr>
            <a:picLocks noChangeAspect="1"/>
          </p:cNvPicPr>
          <p:nvPr/>
        </p:nvPicPr>
        <p:blipFill>
          <a:blip r:embed="rId2" cstate="print"/>
          <a:stretch>
            <a:fillRect/>
          </a:stretch>
        </p:blipFill>
        <p:spPr>
          <a:xfrm>
            <a:off x="251520" y="1772816"/>
            <a:ext cx="2880320" cy="1919013"/>
          </a:xfrm>
          <a:prstGeom prst="rect">
            <a:avLst/>
          </a:prstGeom>
          <a:effectLst>
            <a:outerShdw blurRad="50800" dist="38100" dir="10800000" algn="r" rotWithShape="0">
              <a:prstClr val="black">
                <a:alpha val="40000"/>
              </a:prstClr>
            </a:outerShdw>
          </a:effectLst>
        </p:spPr>
      </p:pic>
      <p:pic>
        <p:nvPicPr>
          <p:cNvPr id="5" name="Obrázek 4" descr="1. děti jsou od přírody zvídavé 2.jpg"/>
          <p:cNvPicPr>
            <a:picLocks noChangeAspect="1"/>
          </p:cNvPicPr>
          <p:nvPr/>
        </p:nvPicPr>
        <p:blipFill>
          <a:blip r:embed="rId3" cstate="print"/>
          <a:stretch>
            <a:fillRect/>
          </a:stretch>
        </p:blipFill>
        <p:spPr>
          <a:xfrm>
            <a:off x="5724128" y="1772816"/>
            <a:ext cx="3021574" cy="2016224"/>
          </a:xfrm>
          <a:prstGeom prst="rect">
            <a:avLst/>
          </a:prstGeom>
          <a:effectLst>
            <a:outerShdw blurRad="50800" dist="38100" dir="10800000" algn="r" rotWithShape="0">
              <a:prstClr val="black">
                <a:alpha val="40000"/>
              </a:prstClr>
            </a:outerShdw>
          </a:effectLst>
        </p:spPr>
      </p:pic>
      <p:pic>
        <p:nvPicPr>
          <p:cNvPr id="6" name="Obrázek 5" descr="1. děti jsou od přírody zvídavé.jpg"/>
          <p:cNvPicPr>
            <a:picLocks noChangeAspect="1"/>
          </p:cNvPicPr>
          <p:nvPr/>
        </p:nvPicPr>
        <p:blipFill>
          <a:blip r:embed="rId4" cstate="print"/>
          <a:stretch>
            <a:fillRect/>
          </a:stretch>
        </p:blipFill>
        <p:spPr>
          <a:xfrm>
            <a:off x="251520" y="4293096"/>
            <a:ext cx="2880320" cy="1944216"/>
          </a:xfrm>
          <a:prstGeom prst="rect">
            <a:avLst/>
          </a:prstGeom>
          <a:effectLst>
            <a:outerShdw blurRad="50800" dist="38100" dir="10800000" algn="r" rotWithShape="0">
              <a:prstClr val="black">
                <a:alpha val="40000"/>
              </a:prstClr>
            </a:outerShdw>
          </a:effectLst>
        </p:spPr>
      </p:pic>
      <p:pic>
        <p:nvPicPr>
          <p:cNvPr id="7" name="Obrázek 6" descr="příliš mnoho otázek.jpg"/>
          <p:cNvPicPr>
            <a:picLocks noChangeAspect="1"/>
          </p:cNvPicPr>
          <p:nvPr/>
        </p:nvPicPr>
        <p:blipFill>
          <a:blip r:embed="rId5" cstate="print"/>
          <a:stretch>
            <a:fillRect/>
          </a:stretch>
        </p:blipFill>
        <p:spPr>
          <a:xfrm>
            <a:off x="4312434" y="4293097"/>
            <a:ext cx="4627399" cy="2016224"/>
          </a:xfrm>
          <a:prstGeom prst="rect">
            <a:avLst/>
          </a:prstGeom>
          <a:effectLst>
            <a:outerShdw blurRad="50800" dist="38100" dir="10800000" algn="r" rotWithShape="0">
              <a:prstClr val="black">
                <a:alpha val="40000"/>
              </a:prstClr>
            </a:outerShdw>
          </a:effectLst>
        </p:spPr>
      </p:pic>
      <p:pic>
        <p:nvPicPr>
          <p:cNvPr id="8" name="Obrázek 7" descr="Carl Sagan - what is wrong with education.jpg"/>
          <p:cNvPicPr>
            <a:picLocks noChangeAspect="1"/>
          </p:cNvPicPr>
          <p:nvPr/>
        </p:nvPicPr>
        <p:blipFill>
          <a:blip r:embed="rId6" cstate="print"/>
          <a:stretch>
            <a:fillRect/>
          </a:stretch>
        </p:blipFill>
        <p:spPr>
          <a:xfrm>
            <a:off x="3563888" y="1772816"/>
            <a:ext cx="1872208" cy="475252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 Ř Í B Ě H</a:t>
            </a:r>
            <a:endParaRPr lang="cs-CZ" b="1" dirty="0"/>
          </a:p>
        </p:txBody>
      </p:sp>
      <p:sp>
        <p:nvSpPr>
          <p:cNvPr id="11" name="Zástupný symbol pro obsah 10"/>
          <p:cNvSpPr>
            <a:spLocks noGrp="1"/>
          </p:cNvSpPr>
          <p:nvPr>
            <p:ph idx="1"/>
          </p:nvPr>
        </p:nvSpPr>
        <p:spPr/>
        <p:txBody>
          <a:bodyPr/>
          <a:lstStyle/>
          <a:p>
            <a:endParaRPr lang="cs-CZ"/>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 Ř Í B Ě H</a:t>
            </a:r>
            <a:endParaRPr lang="cs-CZ" b="1" dirty="0"/>
          </a:p>
        </p:txBody>
      </p:sp>
      <p:pic>
        <p:nvPicPr>
          <p:cNvPr id="9" name="Zástupný symbol pro obsah 8" descr="1. vyprávění.jpg"/>
          <p:cNvPicPr>
            <a:picLocks noGrp="1" noChangeAspect="1"/>
          </p:cNvPicPr>
          <p:nvPr>
            <p:ph idx="1"/>
          </p:nvPr>
        </p:nvPicPr>
        <p:blipFill>
          <a:blip r:embed="rId2" cstate="print"/>
          <a:stretch>
            <a:fillRect/>
          </a:stretch>
        </p:blipFill>
        <p:spPr>
          <a:xfrm>
            <a:off x="755576" y="1772816"/>
            <a:ext cx="3312368" cy="3312368"/>
          </a:xfr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bychom s dětmi mohli dělat?</a:t>
            </a:r>
            <a:endParaRPr lang="cs-CZ" b="1" dirty="0"/>
          </a:p>
        </p:txBody>
      </p:sp>
      <p:pic>
        <p:nvPicPr>
          <p:cNvPr id="4" name="Zástupný symbol pro obsah 3" descr="Mluvit s nimi.jpg"/>
          <p:cNvPicPr>
            <a:picLocks noGrp="1" noChangeAspect="1"/>
          </p:cNvPicPr>
          <p:nvPr>
            <p:ph idx="1"/>
          </p:nvPr>
        </p:nvPicPr>
        <p:blipFill>
          <a:blip r:embed="rId2" cstate="print"/>
          <a:stretch>
            <a:fillRect/>
          </a:stretch>
        </p:blipFill>
        <p:spPr>
          <a:xfrm rot="19620747">
            <a:off x="845776" y="2211826"/>
            <a:ext cx="3225697" cy="2131809"/>
          </a:xfr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 Ř Í B Ě H</a:t>
            </a:r>
            <a:endParaRPr lang="cs-CZ" b="1" dirty="0"/>
          </a:p>
        </p:txBody>
      </p:sp>
      <p:pic>
        <p:nvPicPr>
          <p:cNvPr id="9" name="Zástupný symbol pro obsah 8" descr="1. vyprávění.jpg"/>
          <p:cNvPicPr>
            <a:picLocks noGrp="1" noChangeAspect="1"/>
          </p:cNvPicPr>
          <p:nvPr>
            <p:ph idx="1"/>
          </p:nvPr>
        </p:nvPicPr>
        <p:blipFill>
          <a:blip r:embed="rId2" cstate="print"/>
          <a:stretch>
            <a:fillRect/>
          </a:stretch>
        </p:blipFill>
        <p:spPr>
          <a:xfrm>
            <a:off x="755576" y="1772816"/>
            <a:ext cx="3312368" cy="3312368"/>
          </a:xfrm>
          <a:effectLst>
            <a:outerShdw blurRad="50800" dist="38100" dir="10800000" algn="r" rotWithShape="0">
              <a:prstClr val="black">
                <a:alpha val="40000"/>
              </a:prstClr>
            </a:outerShdw>
          </a:effectLst>
        </p:spPr>
      </p:pic>
      <p:pic>
        <p:nvPicPr>
          <p:cNvPr id="4" name="Obrázek 3" descr="2. situace ve škole.jpg"/>
          <p:cNvPicPr>
            <a:picLocks noChangeAspect="1"/>
          </p:cNvPicPr>
          <p:nvPr/>
        </p:nvPicPr>
        <p:blipFill>
          <a:blip r:embed="rId3" cstate="print"/>
          <a:stretch>
            <a:fillRect/>
          </a:stretch>
        </p:blipFill>
        <p:spPr>
          <a:xfrm>
            <a:off x="4427984" y="2348880"/>
            <a:ext cx="4096454" cy="230425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 Ř Í B Ě H</a:t>
            </a:r>
            <a:endParaRPr lang="cs-CZ" b="1" dirty="0"/>
          </a:p>
        </p:txBody>
      </p:sp>
      <p:pic>
        <p:nvPicPr>
          <p:cNvPr id="9" name="Zástupný symbol pro obsah 8" descr="1. vyprávění.jpg"/>
          <p:cNvPicPr>
            <a:picLocks noGrp="1" noChangeAspect="1"/>
          </p:cNvPicPr>
          <p:nvPr>
            <p:ph idx="1"/>
          </p:nvPr>
        </p:nvPicPr>
        <p:blipFill>
          <a:blip r:embed="rId2" cstate="print"/>
          <a:stretch>
            <a:fillRect/>
          </a:stretch>
        </p:blipFill>
        <p:spPr>
          <a:xfrm>
            <a:off x="755576" y="1772816"/>
            <a:ext cx="3312368" cy="3312368"/>
          </a:xfrm>
          <a:effectLst>
            <a:outerShdw blurRad="50800" dist="38100" dir="10800000" algn="r" rotWithShape="0">
              <a:prstClr val="black">
                <a:alpha val="40000"/>
              </a:prstClr>
            </a:outerShdw>
          </a:effectLst>
        </p:spPr>
      </p:pic>
      <p:pic>
        <p:nvPicPr>
          <p:cNvPr id="4" name="Obrázek 3" descr="2. situace ve škole.jpg"/>
          <p:cNvPicPr>
            <a:picLocks noChangeAspect="1"/>
          </p:cNvPicPr>
          <p:nvPr/>
        </p:nvPicPr>
        <p:blipFill>
          <a:blip r:embed="rId3" cstate="print"/>
          <a:stretch>
            <a:fillRect/>
          </a:stretch>
        </p:blipFill>
        <p:spPr>
          <a:xfrm>
            <a:off x="4427984" y="2348880"/>
            <a:ext cx="4096454" cy="2304256"/>
          </a:xfrm>
          <a:prstGeom prst="rect">
            <a:avLst/>
          </a:prstGeom>
          <a:effectLst>
            <a:outerShdw blurRad="50800" dist="38100" dir="10800000" algn="r" rotWithShape="0">
              <a:prstClr val="black">
                <a:alpha val="40000"/>
              </a:prstClr>
            </a:outerShdw>
          </a:effectLst>
        </p:spPr>
      </p:pic>
      <p:pic>
        <p:nvPicPr>
          <p:cNvPr id="5" name="Obrázek 4" descr="tick.png"/>
          <p:cNvPicPr>
            <a:picLocks noChangeAspect="1"/>
          </p:cNvPicPr>
          <p:nvPr/>
        </p:nvPicPr>
        <p:blipFill>
          <a:blip r:embed="rId4" cstate="print"/>
          <a:stretch>
            <a:fillRect/>
          </a:stretch>
        </p:blipFill>
        <p:spPr>
          <a:xfrm>
            <a:off x="1907704" y="5229200"/>
            <a:ext cx="1008112" cy="1152128"/>
          </a:xfrm>
          <a:prstGeom prst="rect">
            <a:avLst/>
          </a:prstGeom>
          <a:effectLst>
            <a:outerShdw blurRad="50800" dist="50800" dir="5400000" algn="ctr" rotWithShape="0">
              <a:srgbClr val="000000">
                <a:alpha val="0"/>
              </a:srgbClr>
            </a:outerShdw>
          </a:effectLst>
        </p:spPr>
      </p:pic>
      <p:pic>
        <p:nvPicPr>
          <p:cNvPr id="6" name="Obrázek 5" descr="images.png"/>
          <p:cNvPicPr>
            <a:picLocks noChangeAspect="1"/>
          </p:cNvPicPr>
          <p:nvPr/>
        </p:nvPicPr>
        <p:blipFill>
          <a:blip r:embed="rId5" cstate="print"/>
          <a:stretch>
            <a:fillRect/>
          </a:stretch>
        </p:blipFill>
        <p:spPr>
          <a:xfrm>
            <a:off x="5868144" y="5301208"/>
            <a:ext cx="1588068" cy="108012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Inspirace</a:t>
            </a:r>
            <a:endParaRPr lang="cs-CZ" b="1" dirty="0"/>
          </a:p>
        </p:txBody>
      </p:sp>
      <p:sp>
        <p:nvSpPr>
          <p:cNvPr id="8" name="Zástupný symbol pro obsah 7"/>
          <p:cNvSpPr>
            <a:spLocks noGrp="1"/>
          </p:cNvSpPr>
          <p:nvPr>
            <p:ph idx="1"/>
          </p:nvPr>
        </p:nvSpPr>
        <p:spPr/>
        <p:txBody>
          <a:bodyPr/>
          <a:lstStyle/>
          <a:p>
            <a:endParaRPr lang="cs-CZ"/>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Inspirace</a:t>
            </a:r>
            <a:endParaRPr lang="cs-CZ" b="1" dirty="0"/>
          </a:p>
        </p:txBody>
      </p:sp>
      <p:pic>
        <p:nvPicPr>
          <p:cNvPr id="6" name="Zástupný symbol pro obsah 5" descr="Cosmos Reboot.jpg"/>
          <p:cNvPicPr>
            <a:picLocks noGrp="1" noChangeAspect="1"/>
          </p:cNvPicPr>
          <p:nvPr>
            <p:ph idx="1"/>
          </p:nvPr>
        </p:nvPicPr>
        <p:blipFill>
          <a:blip r:embed="rId2" cstate="print"/>
          <a:stretch>
            <a:fillRect/>
          </a:stretch>
        </p:blipFill>
        <p:spPr>
          <a:xfrm>
            <a:off x="755576" y="1484784"/>
            <a:ext cx="2623022" cy="2623022"/>
          </a:xfr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Inspirace</a:t>
            </a:r>
            <a:endParaRPr lang="cs-CZ" b="1" dirty="0"/>
          </a:p>
        </p:txBody>
      </p:sp>
      <p:pic>
        <p:nvPicPr>
          <p:cNvPr id="6" name="Zástupný symbol pro obsah 5" descr="Cosmos Reboot.jpg"/>
          <p:cNvPicPr>
            <a:picLocks noGrp="1" noChangeAspect="1"/>
          </p:cNvPicPr>
          <p:nvPr>
            <p:ph idx="1"/>
          </p:nvPr>
        </p:nvPicPr>
        <p:blipFill>
          <a:blip r:embed="rId2" cstate="print"/>
          <a:stretch>
            <a:fillRect/>
          </a:stretch>
        </p:blipFill>
        <p:spPr>
          <a:xfrm>
            <a:off x="755576" y="1484784"/>
            <a:ext cx="2623022" cy="2623022"/>
          </a:xfrm>
          <a:effectLst>
            <a:outerShdw blurRad="50800" dist="38100" dir="10800000" algn="r" rotWithShape="0">
              <a:prstClr val="black">
                <a:alpha val="40000"/>
              </a:prstClr>
            </a:outerShdw>
          </a:effectLst>
        </p:spPr>
      </p:pic>
      <p:pic>
        <p:nvPicPr>
          <p:cNvPr id="4" name="Obrázek 3" descr="Magie reality.jpg"/>
          <p:cNvPicPr>
            <a:picLocks noChangeAspect="1"/>
          </p:cNvPicPr>
          <p:nvPr/>
        </p:nvPicPr>
        <p:blipFill>
          <a:blip r:embed="rId3" cstate="print"/>
          <a:stretch>
            <a:fillRect/>
          </a:stretch>
        </p:blipFill>
        <p:spPr>
          <a:xfrm>
            <a:off x="5868144" y="1484784"/>
            <a:ext cx="2381250" cy="3114675"/>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Inspirace</a:t>
            </a:r>
            <a:endParaRPr lang="cs-CZ" b="1" dirty="0"/>
          </a:p>
        </p:txBody>
      </p:sp>
      <p:pic>
        <p:nvPicPr>
          <p:cNvPr id="6" name="Zástupný symbol pro obsah 5" descr="Cosmos Reboot.jpg"/>
          <p:cNvPicPr>
            <a:picLocks noGrp="1" noChangeAspect="1"/>
          </p:cNvPicPr>
          <p:nvPr>
            <p:ph idx="1"/>
          </p:nvPr>
        </p:nvPicPr>
        <p:blipFill>
          <a:blip r:embed="rId2" cstate="print"/>
          <a:stretch>
            <a:fillRect/>
          </a:stretch>
        </p:blipFill>
        <p:spPr>
          <a:xfrm>
            <a:off x="755576" y="1484784"/>
            <a:ext cx="2623022" cy="2623022"/>
          </a:xfrm>
          <a:effectLst>
            <a:outerShdw blurRad="50800" dist="38100" dir="10800000" algn="r" rotWithShape="0">
              <a:prstClr val="black">
                <a:alpha val="40000"/>
              </a:prstClr>
            </a:outerShdw>
          </a:effectLst>
        </p:spPr>
      </p:pic>
      <p:pic>
        <p:nvPicPr>
          <p:cNvPr id="4" name="Obrázek 3" descr="Magie reality.jpg"/>
          <p:cNvPicPr>
            <a:picLocks noChangeAspect="1"/>
          </p:cNvPicPr>
          <p:nvPr/>
        </p:nvPicPr>
        <p:blipFill>
          <a:blip r:embed="rId3" cstate="print"/>
          <a:stretch>
            <a:fillRect/>
          </a:stretch>
        </p:blipFill>
        <p:spPr>
          <a:xfrm>
            <a:off x="5868144" y="1484784"/>
            <a:ext cx="2381250" cy="3114675"/>
          </a:xfrm>
          <a:prstGeom prst="rect">
            <a:avLst/>
          </a:prstGeom>
          <a:effectLst>
            <a:outerShdw blurRad="50800" dist="38100" dir="10800000" algn="r" rotWithShape="0">
              <a:prstClr val="black">
                <a:alpha val="40000"/>
              </a:prstClr>
            </a:outerShdw>
          </a:effectLst>
        </p:spPr>
      </p:pic>
      <p:pic>
        <p:nvPicPr>
          <p:cNvPr id="5" name="Obrázek 4" descr="Dědečku vyprávěj.jpg"/>
          <p:cNvPicPr>
            <a:picLocks noChangeAspect="1"/>
          </p:cNvPicPr>
          <p:nvPr/>
        </p:nvPicPr>
        <p:blipFill>
          <a:blip r:embed="rId4" cstate="print"/>
          <a:stretch>
            <a:fillRect/>
          </a:stretch>
        </p:blipFill>
        <p:spPr>
          <a:xfrm>
            <a:off x="3419872" y="4077072"/>
            <a:ext cx="2322909" cy="2448272"/>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Malý vědec</a:t>
            </a:r>
            <a:endParaRPr lang="cs-CZ" b="1" dirty="0"/>
          </a:p>
        </p:txBody>
      </p:sp>
      <p:sp>
        <p:nvSpPr>
          <p:cNvPr id="7" name="Zástupný symbol pro obsah 6"/>
          <p:cNvSpPr>
            <a:spLocks noGrp="1"/>
          </p:cNvSpPr>
          <p:nvPr>
            <p:ph idx="1"/>
          </p:nvPr>
        </p:nvSpPr>
        <p:spPr>
          <a:xfrm>
            <a:off x="457200" y="1600200"/>
            <a:ext cx="8219256" cy="4525963"/>
          </a:xfrm>
        </p:spPr>
        <p:txBody>
          <a:bodyPr>
            <a:normAutofit/>
          </a:bodyPr>
          <a:lstStyle/>
          <a:p>
            <a:r>
              <a:rPr lang="cs-CZ" sz="2400" dirty="0" smtClean="0"/>
              <a:t>Příběh o malém chlapci, Albertovi, který poznává svět kolem sebe</a:t>
            </a:r>
          </a:p>
          <a:p>
            <a:endParaRPr lang="cs-CZ" sz="2400" dirty="0" smtClean="0"/>
          </a:p>
          <a:p>
            <a:r>
              <a:rPr lang="cs-CZ" sz="2400" b="1" dirty="0" smtClean="0"/>
              <a:t>Postavy:</a:t>
            </a:r>
            <a:r>
              <a:rPr lang="cs-CZ" sz="2400" dirty="0" smtClean="0"/>
              <a:t>	</a:t>
            </a:r>
            <a:r>
              <a:rPr lang="cs-CZ" sz="2400" dirty="0" err="1" smtClean="0"/>
              <a:t>Bertík</a:t>
            </a:r>
            <a:endParaRPr lang="cs-CZ" sz="2400" dirty="0" smtClean="0"/>
          </a:p>
          <a:p>
            <a:pPr>
              <a:buNone/>
            </a:pPr>
            <a:r>
              <a:rPr lang="cs-CZ" sz="2400" dirty="0"/>
              <a:t>	</a:t>
            </a:r>
            <a:r>
              <a:rPr lang="cs-CZ" sz="2400" dirty="0" smtClean="0"/>
              <a:t>		</a:t>
            </a:r>
            <a:r>
              <a:rPr lang="cs-CZ" sz="2400" dirty="0" err="1" smtClean="0"/>
              <a:t>Marťánek</a:t>
            </a:r>
            <a:endParaRPr lang="cs-CZ" sz="2400" dirty="0" smtClean="0"/>
          </a:p>
          <a:p>
            <a:pPr>
              <a:buNone/>
            </a:pPr>
            <a:r>
              <a:rPr lang="cs-CZ" sz="2400" dirty="0"/>
              <a:t>	</a:t>
            </a:r>
            <a:r>
              <a:rPr lang="cs-CZ" sz="2400" dirty="0" smtClean="0"/>
              <a:t>		Tatínek</a:t>
            </a:r>
          </a:p>
          <a:p>
            <a:pPr>
              <a:buNone/>
            </a:pPr>
            <a:r>
              <a:rPr lang="cs-CZ" sz="2400" dirty="0"/>
              <a:t>	</a:t>
            </a:r>
            <a:r>
              <a:rPr lang="cs-CZ" sz="2400" dirty="0" smtClean="0"/>
              <a:t>		Maminka</a:t>
            </a:r>
          </a:p>
          <a:p>
            <a:pPr>
              <a:buNone/>
            </a:pPr>
            <a:endParaRPr lang="cs-CZ" sz="2400" dirty="0" smtClean="0"/>
          </a:p>
          <a:p>
            <a:r>
              <a:rPr lang="cs-CZ" sz="2400" dirty="0" smtClean="0"/>
              <a:t>V příběhu potkává vědce jako Albert Einstein, </a:t>
            </a:r>
            <a:r>
              <a:rPr lang="cs-CZ" sz="2400" dirty="0" err="1" smtClean="0"/>
              <a:t>Edwin</a:t>
            </a:r>
            <a:r>
              <a:rPr lang="cs-CZ" sz="2400" dirty="0" smtClean="0"/>
              <a:t> </a:t>
            </a:r>
            <a:r>
              <a:rPr lang="cs-CZ" sz="2400" dirty="0" err="1" smtClean="0"/>
              <a:t>Hubble</a:t>
            </a:r>
            <a:r>
              <a:rPr lang="cs-CZ" sz="2400" dirty="0" smtClean="0"/>
              <a:t>, Christian Doppler a další, kteří mu pomáhají objevovat svět</a:t>
            </a:r>
          </a:p>
        </p:txBody>
      </p:sp>
      <p:pic>
        <p:nvPicPr>
          <p:cNvPr id="8" name="Obrázek 7" descr="boy_and_alien_by_castell182-d8q1j0c.jpg"/>
          <p:cNvPicPr>
            <a:picLocks noChangeAspect="1"/>
          </p:cNvPicPr>
          <p:nvPr/>
        </p:nvPicPr>
        <p:blipFill>
          <a:blip r:embed="rId2" cstate="print"/>
          <a:stretch>
            <a:fillRect/>
          </a:stretch>
        </p:blipFill>
        <p:spPr>
          <a:xfrm>
            <a:off x="5292080" y="2420888"/>
            <a:ext cx="3069336" cy="2417064"/>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Témata</a:t>
            </a:r>
            <a:endParaRPr lang="cs-CZ" b="1" dirty="0"/>
          </a:p>
        </p:txBody>
      </p:sp>
      <p:sp>
        <p:nvSpPr>
          <p:cNvPr id="7" name="Zástupný symbol pro obsah 6"/>
          <p:cNvSpPr>
            <a:spLocks noGrp="1"/>
          </p:cNvSpPr>
          <p:nvPr>
            <p:ph idx="1"/>
          </p:nvPr>
        </p:nvSpPr>
        <p:spPr/>
        <p:txBody>
          <a:bodyPr/>
          <a:lstStyle/>
          <a:p>
            <a:endParaRPr lang="cs-CZ"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Témata</a:t>
            </a:r>
            <a:endParaRPr lang="cs-CZ" b="1" dirty="0"/>
          </a:p>
        </p:txBody>
      </p:sp>
      <p:pic>
        <p:nvPicPr>
          <p:cNvPr id="4" name="Zástupný symbol pro obsah 3" descr="1. vesmír (andromeda).jpg"/>
          <p:cNvPicPr>
            <a:picLocks noGrp="1" noChangeAspect="1"/>
          </p:cNvPicPr>
          <p:nvPr>
            <p:ph idx="1"/>
          </p:nvPr>
        </p:nvPicPr>
        <p:blipFill>
          <a:blip r:embed="rId2" cstate="print"/>
          <a:stretch>
            <a:fillRect/>
          </a:stretch>
        </p:blipFill>
        <p:spPr>
          <a:xfrm>
            <a:off x="251520" y="1700808"/>
            <a:ext cx="2596181" cy="1656184"/>
          </a:xfrm>
          <a:effectLst>
            <a:outerShdw blurRad="50800" dist="38100" dir="10800000" algn="r" rotWithShape="0">
              <a:prstClr val="black">
                <a:alpha val="40000"/>
              </a:prstClr>
            </a:outerShdw>
          </a:effectLst>
        </p:spPr>
      </p:pic>
      <p:sp>
        <p:nvSpPr>
          <p:cNvPr id="11" name="TextovéPole 10"/>
          <p:cNvSpPr txBox="1"/>
          <p:nvPr/>
        </p:nvSpPr>
        <p:spPr>
          <a:xfrm>
            <a:off x="1115616" y="3429000"/>
            <a:ext cx="1152128" cy="369332"/>
          </a:xfrm>
          <a:prstGeom prst="rect">
            <a:avLst/>
          </a:prstGeom>
          <a:noFill/>
        </p:spPr>
        <p:txBody>
          <a:bodyPr wrap="square" rtlCol="0">
            <a:spAutoFit/>
          </a:bodyPr>
          <a:lstStyle/>
          <a:p>
            <a:r>
              <a:rPr lang="cs-CZ" dirty="0" smtClean="0"/>
              <a:t>1. Vesmír</a:t>
            </a:r>
            <a:endParaRPr lang="cs-CZ"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Témata</a:t>
            </a:r>
            <a:endParaRPr lang="cs-CZ" b="1" dirty="0"/>
          </a:p>
        </p:txBody>
      </p:sp>
      <p:pic>
        <p:nvPicPr>
          <p:cNvPr id="4" name="Zástupný symbol pro obsah 3" descr="1. vesmír (andromeda).jpg"/>
          <p:cNvPicPr>
            <a:picLocks noGrp="1" noChangeAspect="1"/>
          </p:cNvPicPr>
          <p:nvPr>
            <p:ph idx="1"/>
          </p:nvPr>
        </p:nvPicPr>
        <p:blipFill>
          <a:blip r:embed="rId2" cstate="print"/>
          <a:stretch>
            <a:fillRect/>
          </a:stretch>
        </p:blipFill>
        <p:spPr>
          <a:xfrm>
            <a:off x="251520" y="1700808"/>
            <a:ext cx="2596181" cy="1656184"/>
          </a:xfrm>
          <a:effectLst>
            <a:outerShdw blurRad="50800" dist="38100" dir="10800000" algn="r" rotWithShape="0">
              <a:prstClr val="black">
                <a:alpha val="40000"/>
              </a:prstClr>
            </a:outerShdw>
          </a:effectLst>
        </p:spPr>
      </p:pic>
      <p:pic>
        <p:nvPicPr>
          <p:cNvPr id="5" name="Obrázek 4" descr="2. Země.jpg"/>
          <p:cNvPicPr>
            <a:picLocks noChangeAspect="1"/>
          </p:cNvPicPr>
          <p:nvPr/>
        </p:nvPicPr>
        <p:blipFill>
          <a:blip r:embed="rId3" cstate="print"/>
          <a:stretch>
            <a:fillRect/>
          </a:stretch>
        </p:blipFill>
        <p:spPr>
          <a:xfrm>
            <a:off x="3347864" y="1700808"/>
            <a:ext cx="2160240" cy="1680187"/>
          </a:xfrm>
          <a:prstGeom prst="rect">
            <a:avLst/>
          </a:prstGeom>
          <a:effectLst>
            <a:outerShdw blurRad="50800" dist="38100" dir="10800000" algn="r" rotWithShape="0">
              <a:prstClr val="black">
                <a:alpha val="40000"/>
              </a:prstClr>
            </a:outerShdw>
          </a:effectLst>
        </p:spPr>
      </p:pic>
      <p:sp>
        <p:nvSpPr>
          <p:cNvPr id="11" name="TextovéPole 10"/>
          <p:cNvSpPr txBox="1"/>
          <p:nvPr/>
        </p:nvSpPr>
        <p:spPr>
          <a:xfrm>
            <a:off x="1115616" y="3429000"/>
            <a:ext cx="1152128" cy="369332"/>
          </a:xfrm>
          <a:prstGeom prst="rect">
            <a:avLst/>
          </a:prstGeom>
          <a:noFill/>
        </p:spPr>
        <p:txBody>
          <a:bodyPr wrap="square" rtlCol="0">
            <a:spAutoFit/>
          </a:bodyPr>
          <a:lstStyle/>
          <a:p>
            <a:r>
              <a:rPr lang="cs-CZ" dirty="0" smtClean="0"/>
              <a:t>1. Vesmír</a:t>
            </a:r>
            <a:endParaRPr lang="cs-CZ" dirty="0"/>
          </a:p>
        </p:txBody>
      </p:sp>
      <p:sp>
        <p:nvSpPr>
          <p:cNvPr id="12" name="TextovéPole 11"/>
          <p:cNvSpPr txBox="1"/>
          <p:nvPr/>
        </p:nvSpPr>
        <p:spPr>
          <a:xfrm>
            <a:off x="3995936" y="3429000"/>
            <a:ext cx="1152128" cy="369332"/>
          </a:xfrm>
          <a:prstGeom prst="rect">
            <a:avLst/>
          </a:prstGeom>
          <a:noFill/>
        </p:spPr>
        <p:txBody>
          <a:bodyPr wrap="square" rtlCol="0">
            <a:spAutoFit/>
          </a:bodyPr>
          <a:lstStyle/>
          <a:p>
            <a:r>
              <a:rPr lang="cs-CZ" dirty="0" smtClean="0"/>
              <a:t>2. Země</a:t>
            </a:r>
            <a:endParaRPr lang="cs-CZ"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bychom s dětmi mohli dělat?</a:t>
            </a:r>
            <a:endParaRPr lang="cs-CZ" b="1" dirty="0"/>
          </a:p>
        </p:txBody>
      </p:sp>
      <p:pic>
        <p:nvPicPr>
          <p:cNvPr id="4" name="Zástupný symbol pro obsah 3" descr="Mluvit s nimi.jpg"/>
          <p:cNvPicPr>
            <a:picLocks noGrp="1" noChangeAspect="1"/>
          </p:cNvPicPr>
          <p:nvPr>
            <p:ph idx="1"/>
          </p:nvPr>
        </p:nvPicPr>
        <p:blipFill>
          <a:blip r:embed="rId2" cstate="print"/>
          <a:stretch>
            <a:fillRect/>
          </a:stretch>
        </p:blipFill>
        <p:spPr>
          <a:xfrm rot="19620747">
            <a:off x="845776" y="2211826"/>
            <a:ext cx="3225697" cy="2131809"/>
          </a:xfrm>
          <a:effectLst>
            <a:outerShdw blurRad="50800" dist="38100" dir="10800000" algn="r" rotWithShape="0">
              <a:prstClr val="black">
                <a:alpha val="40000"/>
              </a:prstClr>
            </a:outerShdw>
          </a:effectLst>
        </p:spPr>
      </p:pic>
      <p:pic>
        <p:nvPicPr>
          <p:cNvPr id="5" name="Obrázek 4" descr="hýbe se.jpg"/>
          <p:cNvPicPr>
            <a:picLocks noChangeAspect="1"/>
          </p:cNvPicPr>
          <p:nvPr/>
        </p:nvPicPr>
        <p:blipFill>
          <a:blip r:embed="rId3" cstate="print"/>
          <a:stretch>
            <a:fillRect/>
          </a:stretch>
        </p:blipFill>
        <p:spPr>
          <a:xfrm rot="2109911">
            <a:off x="4909253" y="2246269"/>
            <a:ext cx="3515714" cy="197759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Témata</a:t>
            </a:r>
            <a:endParaRPr lang="cs-CZ" b="1" dirty="0"/>
          </a:p>
        </p:txBody>
      </p:sp>
      <p:pic>
        <p:nvPicPr>
          <p:cNvPr id="4" name="Zástupný symbol pro obsah 3" descr="1. vesmír (andromeda).jpg"/>
          <p:cNvPicPr>
            <a:picLocks noGrp="1" noChangeAspect="1"/>
          </p:cNvPicPr>
          <p:nvPr>
            <p:ph idx="1"/>
          </p:nvPr>
        </p:nvPicPr>
        <p:blipFill>
          <a:blip r:embed="rId2" cstate="print"/>
          <a:stretch>
            <a:fillRect/>
          </a:stretch>
        </p:blipFill>
        <p:spPr>
          <a:xfrm>
            <a:off x="251520" y="1700808"/>
            <a:ext cx="2596181" cy="1656184"/>
          </a:xfrm>
          <a:effectLst>
            <a:outerShdw blurRad="50800" dist="38100" dir="10800000" algn="r" rotWithShape="0">
              <a:prstClr val="black">
                <a:alpha val="40000"/>
              </a:prstClr>
            </a:outerShdw>
          </a:effectLst>
        </p:spPr>
      </p:pic>
      <p:pic>
        <p:nvPicPr>
          <p:cNvPr id="5" name="Obrázek 4" descr="2. Země.jpg"/>
          <p:cNvPicPr>
            <a:picLocks noChangeAspect="1"/>
          </p:cNvPicPr>
          <p:nvPr/>
        </p:nvPicPr>
        <p:blipFill>
          <a:blip r:embed="rId3" cstate="print"/>
          <a:stretch>
            <a:fillRect/>
          </a:stretch>
        </p:blipFill>
        <p:spPr>
          <a:xfrm>
            <a:off x="3347864" y="1700808"/>
            <a:ext cx="2160240" cy="1680187"/>
          </a:xfrm>
          <a:prstGeom prst="rect">
            <a:avLst/>
          </a:prstGeom>
          <a:effectLst>
            <a:outerShdw blurRad="50800" dist="38100" dir="10800000" algn="r" rotWithShape="0">
              <a:prstClr val="black">
                <a:alpha val="40000"/>
              </a:prstClr>
            </a:outerShdw>
          </a:effectLst>
        </p:spPr>
      </p:pic>
      <p:pic>
        <p:nvPicPr>
          <p:cNvPr id="6" name="Obrázek 5" descr="3. Dinosauři.jpg"/>
          <p:cNvPicPr>
            <a:picLocks noChangeAspect="1"/>
          </p:cNvPicPr>
          <p:nvPr/>
        </p:nvPicPr>
        <p:blipFill>
          <a:blip r:embed="rId4" cstate="print"/>
          <a:stretch>
            <a:fillRect/>
          </a:stretch>
        </p:blipFill>
        <p:spPr>
          <a:xfrm>
            <a:off x="5940152" y="1700808"/>
            <a:ext cx="2880742" cy="1656184"/>
          </a:xfrm>
          <a:prstGeom prst="rect">
            <a:avLst/>
          </a:prstGeom>
          <a:effectLst>
            <a:outerShdw blurRad="50800" dist="38100" dir="10800000" algn="r" rotWithShape="0">
              <a:prstClr val="black">
                <a:alpha val="40000"/>
              </a:prstClr>
            </a:outerShdw>
          </a:effectLst>
        </p:spPr>
      </p:pic>
      <p:sp>
        <p:nvSpPr>
          <p:cNvPr id="11" name="TextovéPole 10"/>
          <p:cNvSpPr txBox="1"/>
          <p:nvPr/>
        </p:nvSpPr>
        <p:spPr>
          <a:xfrm>
            <a:off x="1115616" y="3429000"/>
            <a:ext cx="1152128" cy="369332"/>
          </a:xfrm>
          <a:prstGeom prst="rect">
            <a:avLst/>
          </a:prstGeom>
          <a:noFill/>
        </p:spPr>
        <p:txBody>
          <a:bodyPr wrap="square" rtlCol="0">
            <a:spAutoFit/>
          </a:bodyPr>
          <a:lstStyle/>
          <a:p>
            <a:r>
              <a:rPr lang="cs-CZ" dirty="0" smtClean="0"/>
              <a:t>1. Vesmír</a:t>
            </a:r>
            <a:endParaRPr lang="cs-CZ" dirty="0"/>
          </a:p>
        </p:txBody>
      </p:sp>
      <p:sp>
        <p:nvSpPr>
          <p:cNvPr id="12" name="TextovéPole 11"/>
          <p:cNvSpPr txBox="1"/>
          <p:nvPr/>
        </p:nvSpPr>
        <p:spPr>
          <a:xfrm>
            <a:off x="3995936" y="3429000"/>
            <a:ext cx="1152128" cy="369332"/>
          </a:xfrm>
          <a:prstGeom prst="rect">
            <a:avLst/>
          </a:prstGeom>
          <a:noFill/>
        </p:spPr>
        <p:txBody>
          <a:bodyPr wrap="square" rtlCol="0">
            <a:spAutoFit/>
          </a:bodyPr>
          <a:lstStyle/>
          <a:p>
            <a:r>
              <a:rPr lang="cs-CZ" dirty="0" smtClean="0"/>
              <a:t>2. Země</a:t>
            </a:r>
            <a:endParaRPr lang="cs-CZ" dirty="0"/>
          </a:p>
        </p:txBody>
      </p:sp>
      <p:sp>
        <p:nvSpPr>
          <p:cNvPr id="13" name="TextovéPole 12"/>
          <p:cNvSpPr txBox="1"/>
          <p:nvPr/>
        </p:nvSpPr>
        <p:spPr>
          <a:xfrm>
            <a:off x="6876256" y="3429000"/>
            <a:ext cx="1368152" cy="369332"/>
          </a:xfrm>
          <a:prstGeom prst="rect">
            <a:avLst/>
          </a:prstGeom>
          <a:noFill/>
        </p:spPr>
        <p:txBody>
          <a:bodyPr wrap="square" rtlCol="0">
            <a:spAutoFit/>
          </a:bodyPr>
          <a:lstStyle/>
          <a:p>
            <a:r>
              <a:rPr lang="cs-CZ" dirty="0" smtClean="0"/>
              <a:t>3. Dinosauři</a:t>
            </a:r>
            <a:endParaRPr lang="cs-CZ"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Témata</a:t>
            </a:r>
            <a:endParaRPr lang="cs-CZ" b="1" dirty="0"/>
          </a:p>
        </p:txBody>
      </p:sp>
      <p:pic>
        <p:nvPicPr>
          <p:cNvPr id="4" name="Zástupný symbol pro obsah 3" descr="1. vesmír (andromeda).jpg"/>
          <p:cNvPicPr>
            <a:picLocks noGrp="1" noChangeAspect="1"/>
          </p:cNvPicPr>
          <p:nvPr>
            <p:ph idx="1"/>
          </p:nvPr>
        </p:nvPicPr>
        <p:blipFill>
          <a:blip r:embed="rId2" cstate="print"/>
          <a:stretch>
            <a:fillRect/>
          </a:stretch>
        </p:blipFill>
        <p:spPr>
          <a:xfrm>
            <a:off x="251520" y="1700808"/>
            <a:ext cx="2596181" cy="1656184"/>
          </a:xfrm>
          <a:effectLst>
            <a:outerShdw blurRad="50800" dist="38100" dir="10800000" algn="r" rotWithShape="0">
              <a:prstClr val="black">
                <a:alpha val="40000"/>
              </a:prstClr>
            </a:outerShdw>
          </a:effectLst>
        </p:spPr>
      </p:pic>
      <p:pic>
        <p:nvPicPr>
          <p:cNvPr id="5" name="Obrázek 4" descr="2. Země.jpg"/>
          <p:cNvPicPr>
            <a:picLocks noChangeAspect="1"/>
          </p:cNvPicPr>
          <p:nvPr/>
        </p:nvPicPr>
        <p:blipFill>
          <a:blip r:embed="rId3" cstate="print"/>
          <a:stretch>
            <a:fillRect/>
          </a:stretch>
        </p:blipFill>
        <p:spPr>
          <a:xfrm>
            <a:off x="3347864" y="1700808"/>
            <a:ext cx="2160240" cy="1680187"/>
          </a:xfrm>
          <a:prstGeom prst="rect">
            <a:avLst/>
          </a:prstGeom>
          <a:effectLst>
            <a:outerShdw blurRad="50800" dist="38100" dir="10800000" algn="r" rotWithShape="0">
              <a:prstClr val="black">
                <a:alpha val="40000"/>
              </a:prstClr>
            </a:outerShdw>
          </a:effectLst>
        </p:spPr>
      </p:pic>
      <p:pic>
        <p:nvPicPr>
          <p:cNvPr id="6" name="Obrázek 5" descr="3. Dinosauři.jpg"/>
          <p:cNvPicPr>
            <a:picLocks noChangeAspect="1"/>
          </p:cNvPicPr>
          <p:nvPr/>
        </p:nvPicPr>
        <p:blipFill>
          <a:blip r:embed="rId4" cstate="print"/>
          <a:stretch>
            <a:fillRect/>
          </a:stretch>
        </p:blipFill>
        <p:spPr>
          <a:xfrm>
            <a:off x="5940152" y="1700808"/>
            <a:ext cx="2880742" cy="1656184"/>
          </a:xfrm>
          <a:prstGeom prst="rect">
            <a:avLst/>
          </a:prstGeom>
          <a:effectLst>
            <a:outerShdw blurRad="50800" dist="38100" dir="10800000" algn="r" rotWithShape="0">
              <a:prstClr val="black">
                <a:alpha val="40000"/>
              </a:prstClr>
            </a:outerShdw>
          </a:effectLst>
        </p:spPr>
      </p:pic>
      <p:pic>
        <p:nvPicPr>
          <p:cNvPr id="8" name="Obrázek 7" descr="4. evoluce.jpg"/>
          <p:cNvPicPr>
            <a:picLocks noChangeAspect="1"/>
          </p:cNvPicPr>
          <p:nvPr/>
        </p:nvPicPr>
        <p:blipFill>
          <a:blip r:embed="rId5" cstate="print"/>
          <a:stretch>
            <a:fillRect/>
          </a:stretch>
        </p:blipFill>
        <p:spPr>
          <a:xfrm>
            <a:off x="251520" y="4293096"/>
            <a:ext cx="2628646" cy="1368152"/>
          </a:xfrm>
          <a:prstGeom prst="rect">
            <a:avLst/>
          </a:prstGeom>
          <a:effectLst>
            <a:outerShdw blurRad="50800" dist="38100" dir="10800000" algn="r" rotWithShape="0">
              <a:prstClr val="black">
                <a:alpha val="40000"/>
              </a:prstClr>
            </a:outerShdw>
          </a:effectLst>
        </p:spPr>
      </p:pic>
      <p:sp>
        <p:nvSpPr>
          <p:cNvPr id="11" name="TextovéPole 10"/>
          <p:cNvSpPr txBox="1"/>
          <p:nvPr/>
        </p:nvSpPr>
        <p:spPr>
          <a:xfrm>
            <a:off x="1115616" y="3429000"/>
            <a:ext cx="1152128" cy="369332"/>
          </a:xfrm>
          <a:prstGeom prst="rect">
            <a:avLst/>
          </a:prstGeom>
          <a:noFill/>
        </p:spPr>
        <p:txBody>
          <a:bodyPr wrap="square" rtlCol="0">
            <a:spAutoFit/>
          </a:bodyPr>
          <a:lstStyle/>
          <a:p>
            <a:r>
              <a:rPr lang="cs-CZ" dirty="0" smtClean="0"/>
              <a:t>1. Vesmír</a:t>
            </a:r>
            <a:endParaRPr lang="cs-CZ" dirty="0"/>
          </a:p>
        </p:txBody>
      </p:sp>
      <p:sp>
        <p:nvSpPr>
          <p:cNvPr id="12" name="TextovéPole 11"/>
          <p:cNvSpPr txBox="1"/>
          <p:nvPr/>
        </p:nvSpPr>
        <p:spPr>
          <a:xfrm>
            <a:off x="3995936" y="3429000"/>
            <a:ext cx="1152128" cy="369332"/>
          </a:xfrm>
          <a:prstGeom prst="rect">
            <a:avLst/>
          </a:prstGeom>
          <a:noFill/>
        </p:spPr>
        <p:txBody>
          <a:bodyPr wrap="square" rtlCol="0">
            <a:spAutoFit/>
          </a:bodyPr>
          <a:lstStyle/>
          <a:p>
            <a:r>
              <a:rPr lang="cs-CZ" dirty="0" smtClean="0"/>
              <a:t>2. Země</a:t>
            </a:r>
            <a:endParaRPr lang="cs-CZ" dirty="0"/>
          </a:p>
        </p:txBody>
      </p:sp>
      <p:sp>
        <p:nvSpPr>
          <p:cNvPr id="13" name="TextovéPole 12"/>
          <p:cNvSpPr txBox="1"/>
          <p:nvPr/>
        </p:nvSpPr>
        <p:spPr>
          <a:xfrm>
            <a:off x="6876256" y="3429000"/>
            <a:ext cx="1368152" cy="369332"/>
          </a:xfrm>
          <a:prstGeom prst="rect">
            <a:avLst/>
          </a:prstGeom>
          <a:noFill/>
        </p:spPr>
        <p:txBody>
          <a:bodyPr wrap="square" rtlCol="0">
            <a:spAutoFit/>
          </a:bodyPr>
          <a:lstStyle/>
          <a:p>
            <a:r>
              <a:rPr lang="cs-CZ" dirty="0" smtClean="0"/>
              <a:t>3. Dinosauři</a:t>
            </a:r>
            <a:endParaRPr lang="cs-CZ" dirty="0"/>
          </a:p>
        </p:txBody>
      </p:sp>
      <p:sp>
        <p:nvSpPr>
          <p:cNvPr id="14" name="TextovéPole 13"/>
          <p:cNvSpPr txBox="1"/>
          <p:nvPr/>
        </p:nvSpPr>
        <p:spPr>
          <a:xfrm>
            <a:off x="1043608" y="5661248"/>
            <a:ext cx="1152128" cy="369332"/>
          </a:xfrm>
          <a:prstGeom prst="rect">
            <a:avLst/>
          </a:prstGeom>
          <a:noFill/>
        </p:spPr>
        <p:txBody>
          <a:bodyPr wrap="square" rtlCol="0">
            <a:spAutoFit/>
          </a:bodyPr>
          <a:lstStyle/>
          <a:p>
            <a:r>
              <a:rPr lang="cs-CZ" dirty="0" smtClean="0"/>
              <a:t>4. Evoluce</a:t>
            </a:r>
            <a:endParaRPr lang="cs-CZ"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Témata</a:t>
            </a:r>
            <a:endParaRPr lang="cs-CZ" b="1" dirty="0"/>
          </a:p>
        </p:txBody>
      </p:sp>
      <p:pic>
        <p:nvPicPr>
          <p:cNvPr id="4" name="Zástupný symbol pro obsah 3" descr="1. vesmír (andromeda).jpg"/>
          <p:cNvPicPr>
            <a:picLocks noGrp="1" noChangeAspect="1"/>
          </p:cNvPicPr>
          <p:nvPr>
            <p:ph idx="1"/>
          </p:nvPr>
        </p:nvPicPr>
        <p:blipFill>
          <a:blip r:embed="rId2" cstate="print"/>
          <a:stretch>
            <a:fillRect/>
          </a:stretch>
        </p:blipFill>
        <p:spPr>
          <a:xfrm>
            <a:off x="251520" y="1700808"/>
            <a:ext cx="2596181" cy="1656184"/>
          </a:xfrm>
          <a:effectLst>
            <a:outerShdw blurRad="50800" dist="38100" dir="10800000" algn="r" rotWithShape="0">
              <a:prstClr val="black">
                <a:alpha val="40000"/>
              </a:prstClr>
            </a:outerShdw>
          </a:effectLst>
        </p:spPr>
      </p:pic>
      <p:pic>
        <p:nvPicPr>
          <p:cNvPr id="5" name="Obrázek 4" descr="2. Země.jpg"/>
          <p:cNvPicPr>
            <a:picLocks noChangeAspect="1"/>
          </p:cNvPicPr>
          <p:nvPr/>
        </p:nvPicPr>
        <p:blipFill>
          <a:blip r:embed="rId3" cstate="print"/>
          <a:stretch>
            <a:fillRect/>
          </a:stretch>
        </p:blipFill>
        <p:spPr>
          <a:xfrm>
            <a:off x="3347864" y="1700808"/>
            <a:ext cx="2160240" cy="1680187"/>
          </a:xfrm>
          <a:prstGeom prst="rect">
            <a:avLst/>
          </a:prstGeom>
          <a:effectLst>
            <a:outerShdw blurRad="50800" dist="38100" dir="10800000" algn="r" rotWithShape="0">
              <a:prstClr val="black">
                <a:alpha val="40000"/>
              </a:prstClr>
            </a:outerShdw>
          </a:effectLst>
        </p:spPr>
      </p:pic>
      <p:pic>
        <p:nvPicPr>
          <p:cNvPr id="6" name="Obrázek 5" descr="3. Dinosauři.jpg"/>
          <p:cNvPicPr>
            <a:picLocks noChangeAspect="1"/>
          </p:cNvPicPr>
          <p:nvPr/>
        </p:nvPicPr>
        <p:blipFill>
          <a:blip r:embed="rId4" cstate="print"/>
          <a:stretch>
            <a:fillRect/>
          </a:stretch>
        </p:blipFill>
        <p:spPr>
          <a:xfrm>
            <a:off x="5940152" y="1700808"/>
            <a:ext cx="2880742" cy="1656184"/>
          </a:xfrm>
          <a:prstGeom prst="rect">
            <a:avLst/>
          </a:prstGeom>
          <a:effectLst>
            <a:outerShdw blurRad="50800" dist="38100" dir="10800000" algn="r" rotWithShape="0">
              <a:prstClr val="black">
                <a:alpha val="40000"/>
              </a:prstClr>
            </a:outerShdw>
          </a:effectLst>
        </p:spPr>
      </p:pic>
      <p:pic>
        <p:nvPicPr>
          <p:cNvPr id="8" name="Obrázek 7" descr="4. evoluce.jpg"/>
          <p:cNvPicPr>
            <a:picLocks noChangeAspect="1"/>
          </p:cNvPicPr>
          <p:nvPr/>
        </p:nvPicPr>
        <p:blipFill>
          <a:blip r:embed="rId5" cstate="print"/>
          <a:stretch>
            <a:fillRect/>
          </a:stretch>
        </p:blipFill>
        <p:spPr>
          <a:xfrm>
            <a:off x="251520" y="4293096"/>
            <a:ext cx="2628646" cy="1368152"/>
          </a:xfrm>
          <a:prstGeom prst="rect">
            <a:avLst/>
          </a:prstGeom>
          <a:effectLst>
            <a:outerShdw blurRad="50800" dist="38100" dir="10800000" algn="r" rotWithShape="0">
              <a:prstClr val="black">
                <a:alpha val="40000"/>
              </a:prstClr>
            </a:outerShdw>
          </a:effectLst>
        </p:spPr>
      </p:pic>
      <p:pic>
        <p:nvPicPr>
          <p:cNvPr id="9" name="Obrázek 8" descr="5. Lidské tělo.jpg"/>
          <p:cNvPicPr>
            <a:picLocks noChangeAspect="1"/>
          </p:cNvPicPr>
          <p:nvPr/>
        </p:nvPicPr>
        <p:blipFill>
          <a:blip r:embed="rId6" cstate="print"/>
          <a:stretch>
            <a:fillRect/>
          </a:stretch>
        </p:blipFill>
        <p:spPr>
          <a:xfrm>
            <a:off x="3131840" y="4293096"/>
            <a:ext cx="2808312" cy="1368152"/>
          </a:xfrm>
          <a:prstGeom prst="rect">
            <a:avLst/>
          </a:prstGeom>
          <a:effectLst>
            <a:outerShdw blurRad="50800" dist="38100" dir="10800000" algn="r" rotWithShape="0">
              <a:prstClr val="black">
                <a:alpha val="40000"/>
              </a:prstClr>
            </a:outerShdw>
          </a:effectLst>
        </p:spPr>
      </p:pic>
      <p:sp>
        <p:nvSpPr>
          <p:cNvPr id="11" name="TextovéPole 10"/>
          <p:cNvSpPr txBox="1"/>
          <p:nvPr/>
        </p:nvSpPr>
        <p:spPr>
          <a:xfrm>
            <a:off x="1115616" y="3429000"/>
            <a:ext cx="1152128" cy="369332"/>
          </a:xfrm>
          <a:prstGeom prst="rect">
            <a:avLst/>
          </a:prstGeom>
          <a:noFill/>
        </p:spPr>
        <p:txBody>
          <a:bodyPr wrap="square" rtlCol="0">
            <a:spAutoFit/>
          </a:bodyPr>
          <a:lstStyle/>
          <a:p>
            <a:r>
              <a:rPr lang="cs-CZ" dirty="0" smtClean="0"/>
              <a:t>1. Vesmír</a:t>
            </a:r>
            <a:endParaRPr lang="cs-CZ" dirty="0"/>
          </a:p>
        </p:txBody>
      </p:sp>
      <p:sp>
        <p:nvSpPr>
          <p:cNvPr id="12" name="TextovéPole 11"/>
          <p:cNvSpPr txBox="1"/>
          <p:nvPr/>
        </p:nvSpPr>
        <p:spPr>
          <a:xfrm>
            <a:off x="3995936" y="3429000"/>
            <a:ext cx="1152128" cy="369332"/>
          </a:xfrm>
          <a:prstGeom prst="rect">
            <a:avLst/>
          </a:prstGeom>
          <a:noFill/>
        </p:spPr>
        <p:txBody>
          <a:bodyPr wrap="square" rtlCol="0">
            <a:spAutoFit/>
          </a:bodyPr>
          <a:lstStyle/>
          <a:p>
            <a:r>
              <a:rPr lang="cs-CZ" dirty="0" smtClean="0"/>
              <a:t>2. Země</a:t>
            </a:r>
            <a:endParaRPr lang="cs-CZ" dirty="0"/>
          </a:p>
        </p:txBody>
      </p:sp>
      <p:sp>
        <p:nvSpPr>
          <p:cNvPr id="13" name="TextovéPole 12"/>
          <p:cNvSpPr txBox="1"/>
          <p:nvPr/>
        </p:nvSpPr>
        <p:spPr>
          <a:xfrm>
            <a:off x="6876256" y="3429000"/>
            <a:ext cx="1368152" cy="369332"/>
          </a:xfrm>
          <a:prstGeom prst="rect">
            <a:avLst/>
          </a:prstGeom>
          <a:noFill/>
        </p:spPr>
        <p:txBody>
          <a:bodyPr wrap="square" rtlCol="0">
            <a:spAutoFit/>
          </a:bodyPr>
          <a:lstStyle/>
          <a:p>
            <a:r>
              <a:rPr lang="cs-CZ" dirty="0" smtClean="0"/>
              <a:t>3. Dinosauři</a:t>
            </a:r>
            <a:endParaRPr lang="cs-CZ" dirty="0"/>
          </a:p>
        </p:txBody>
      </p:sp>
      <p:sp>
        <p:nvSpPr>
          <p:cNvPr id="14" name="TextovéPole 13"/>
          <p:cNvSpPr txBox="1"/>
          <p:nvPr/>
        </p:nvSpPr>
        <p:spPr>
          <a:xfrm>
            <a:off x="1043608" y="5661248"/>
            <a:ext cx="1152128" cy="369332"/>
          </a:xfrm>
          <a:prstGeom prst="rect">
            <a:avLst/>
          </a:prstGeom>
          <a:noFill/>
        </p:spPr>
        <p:txBody>
          <a:bodyPr wrap="square" rtlCol="0">
            <a:spAutoFit/>
          </a:bodyPr>
          <a:lstStyle/>
          <a:p>
            <a:r>
              <a:rPr lang="cs-CZ" dirty="0" smtClean="0"/>
              <a:t>4. Evoluce</a:t>
            </a:r>
            <a:endParaRPr lang="cs-CZ" dirty="0"/>
          </a:p>
        </p:txBody>
      </p:sp>
      <p:sp>
        <p:nvSpPr>
          <p:cNvPr id="15" name="TextovéPole 14"/>
          <p:cNvSpPr txBox="1"/>
          <p:nvPr/>
        </p:nvSpPr>
        <p:spPr>
          <a:xfrm>
            <a:off x="3995936" y="5733256"/>
            <a:ext cx="1584176" cy="369332"/>
          </a:xfrm>
          <a:prstGeom prst="rect">
            <a:avLst/>
          </a:prstGeom>
          <a:noFill/>
        </p:spPr>
        <p:txBody>
          <a:bodyPr wrap="square" rtlCol="0">
            <a:spAutoFit/>
          </a:bodyPr>
          <a:lstStyle/>
          <a:p>
            <a:r>
              <a:rPr lang="cs-CZ" dirty="0" smtClean="0"/>
              <a:t>5. Lidské tělo</a:t>
            </a:r>
            <a:endParaRPr lang="cs-CZ"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Témata</a:t>
            </a:r>
            <a:endParaRPr lang="cs-CZ" b="1" dirty="0"/>
          </a:p>
        </p:txBody>
      </p:sp>
      <p:pic>
        <p:nvPicPr>
          <p:cNvPr id="4" name="Zástupný symbol pro obsah 3" descr="1. vesmír (andromeda).jpg"/>
          <p:cNvPicPr>
            <a:picLocks noGrp="1" noChangeAspect="1"/>
          </p:cNvPicPr>
          <p:nvPr>
            <p:ph idx="1"/>
          </p:nvPr>
        </p:nvPicPr>
        <p:blipFill>
          <a:blip r:embed="rId2" cstate="print"/>
          <a:stretch>
            <a:fillRect/>
          </a:stretch>
        </p:blipFill>
        <p:spPr>
          <a:xfrm>
            <a:off x="251520" y="1700808"/>
            <a:ext cx="2596181" cy="1656184"/>
          </a:xfrm>
          <a:effectLst>
            <a:outerShdw blurRad="50800" dist="38100" dir="10800000" algn="r" rotWithShape="0">
              <a:prstClr val="black">
                <a:alpha val="40000"/>
              </a:prstClr>
            </a:outerShdw>
          </a:effectLst>
        </p:spPr>
      </p:pic>
      <p:pic>
        <p:nvPicPr>
          <p:cNvPr id="5" name="Obrázek 4" descr="2. Země.jpg"/>
          <p:cNvPicPr>
            <a:picLocks noChangeAspect="1"/>
          </p:cNvPicPr>
          <p:nvPr/>
        </p:nvPicPr>
        <p:blipFill>
          <a:blip r:embed="rId3" cstate="print"/>
          <a:stretch>
            <a:fillRect/>
          </a:stretch>
        </p:blipFill>
        <p:spPr>
          <a:xfrm>
            <a:off x="3347864" y="1700808"/>
            <a:ext cx="2160240" cy="1680187"/>
          </a:xfrm>
          <a:prstGeom prst="rect">
            <a:avLst/>
          </a:prstGeom>
          <a:effectLst>
            <a:outerShdw blurRad="50800" dist="38100" dir="10800000" algn="r" rotWithShape="0">
              <a:prstClr val="black">
                <a:alpha val="40000"/>
              </a:prstClr>
            </a:outerShdw>
          </a:effectLst>
        </p:spPr>
      </p:pic>
      <p:pic>
        <p:nvPicPr>
          <p:cNvPr id="6" name="Obrázek 5" descr="3. Dinosauři.jpg"/>
          <p:cNvPicPr>
            <a:picLocks noChangeAspect="1"/>
          </p:cNvPicPr>
          <p:nvPr/>
        </p:nvPicPr>
        <p:blipFill>
          <a:blip r:embed="rId4" cstate="print"/>
          <a:stretch>
            <a:fillRect/>
          </a:stretch>
        </p:blipFill>
        <p:spPr>
          <a:xfrm>
            <a:off x="5940152" y="1700808"/>
            <a:ext cx="2880742" cy="1656184"/>
          </a:xfrm>
          <a:prstGeom prst="rect">
            <a:avLst/>
          </a:prstGeom>
          <a:effectLst>
            <a:outerShdw blurRad="50800" dist="38100" dir="10800000" algn="r" rotWithShape="0">
              <a:prstClr val="black">
                <a:alpha val="40000"/>
              </a:prstClr>
            </a:outerShdw>
          </a:effectLst>
        </p:spPr>
      </p:pic>
      <p:pic>
        <p:nvPicPr>
          <p:cNvPr id="8" name="Obrázek 7" descr="4. evoluce.jpg"/>
          <p:cNvPicPr>
            <a:picLocks noChangeAspect="1"/>
          </p:cNvPicPr>
          <p:nvPr/>
        </p:nvPicPr>
        <p:blipFill>
          <a:blip r:embed="rId5" cstate="print"/>
          <a:stretch>
            <a:fillRect/>
          </a:stretch>
        </p:blipFill>
        <p:spPr>
          <a:xfrm>
            <a:off x="251520" y="4293096"/>
            <a:ext cx="2628646" cy="1368152"/>
          </a:xfrm>
          <a:prstGeom prst="rect">
            <a:avLst/>
          </a:prstGeom>
          <a:effectLst>
            <a:outerShdw blurRad="50800" dist="38100" dir="10800000" algn="r" rotWithShape="0">
              <a:prstClr val="black">
                <a:alpha val="40000"/>
              </a:prstClr>
            </a:outerShdw>
          </a:effectLst>
        </p:spPr>
      </p:pic>
      <p:pic>
        <p:nvPicPr>
          <p:cNvPr id="9" name="Obrázek 8" descr="5. Lidské tělo.jpg"/>
          <p:cNvPicPr>
            <a:picLocks noChangeAspect="1"/>
          </p:cNvPicPr>
          <p:nvPr/>
        </p:nvPicPr>
        <p:blipFill>
          <a:blip r:embed="rId6" cstate="print"/>
          <a:stretch>
            <a:fillRect/>
          </a:stretch>
        </p:blipFill>
        <p:spPr>
          <a:xfrm>
            <a:off x="3131840" y="4293096"/>
            <a:ext cx="2808312" cy="1368152"/>
          </a:xfrm>
          <a:prstGeom prst="rect">
            <a:avLst/>
          </a:prstGeom>
          <a:effectLst>
            <a:outerShdw blurRad="50800" dist="38100" dir="10800000" algn="r" rotWithShape="0">
              <a:prstClr val="black">
                <a:alpha val="40000"/>
              </a:prstClr>
            </a:outerShdw>
          </a:effectLst>
        </p:spPr>
      </p:pic>
      <p:pic>
        <p:nvPicPr>
          <p:cNvPr id="10" name="Obrázek 9" descr="6. Dějiny.jpg"/>
          <p:cNvPicPr>
            <a:picLocks noChangeAspect="1"/>
          </p:cNvPicPr>
          <p:nvPr/>
        </p:nvPicPr>
        <p:blipFill>
          <a:blip r:embed="rId7" cstate="print"/>
          <a:stretch>
            <a:fillRect/>
          </a:stretch>
        </p:blipFill>
        <p:spPr>
          <a:xfrm>
            <a:off x="6444208" y="3933056"/>
            <a:ext cx="2121024" cy="2253588"/>
          </a:xfrm>
          <a:prstGeom prst="rect">
            <a:avLst/>
          </a:prstGeom>
          <a:effectLst>
            <a:outerShdw blurRad="50800" dist="38100" dir="10800000" algn="r" rotWithShape="0">
              <a:prstClr val="black">
                <a:alpha val="40000"/>
              </a:prstClr>
            </a:outerShdw>
          </a:effectLst>
        </p:spPr>
      </p:pic>
      <p:sp>
        <p:nvSpPr>
          <p:cNvPr id="11" name="TextovéPole 10"/>
          <p:cNvSpPr txBox="1"/>
          <p:nvPr/>
        </p:nvSpPr>
        <p:spPr>
          <a:xfrm>
            <a:off x="1115616" y="3429000"/>
            <a:ext cx="1152128" cy="369332"/>
          </a:xfrm>
          <a:prstGeom prst="rect">
            <a:avLst/>
          </a:prstGeom>
          <a:noFill/>
        </p:spPr>
        <p:txBody>
          <a:bodyPr wrap="square" rtlCol="0">
            <a:spAutoFit/>
          </a:bodyPr>
          <a:lstStyle/>
          <a:p>
            <a:r>
              <a:rPr lang="cs-CZ" dirty="0" smtClean="0"/>
              <a:t>1. Vesmír</a:t>
            </a:r>
            <a:endParaRPr lang="cs-CZ" dirty="0"/>
          </a:p>
        </p:txBody>
      </p:sp>
      <p:sp>
        <p:nvSpPr>
          <p:cNvPr id="12" name="TextovéPole 11"/>
          <p:cNvSpPr txBox="1"/>
          <p:nvPr/>
        </p:nvSpPr>
        <p:spPr>
          <a:xfrm>
            <a:off x="3995936" y="3429000"/>
            <a:ext cx="1152128" cy="369332"/>
          </a:xfrm>
          <a:prstGeom prst="rect">
            <a:avLst/>
          </a:prstGeom>
          <a:noFill/>
        </p:spPr>
        <p:txBody>
          <a:bodyPr wrap="square" rtlCol="0">
            <a:spAutoFit/>
          </a:bodyPr>
          <a:lstStyle/>
          <a:p>
            <a:r>
              <a:rPr lang="cs-CZ" dirty="0" smtClean="0"/>
              <a:t>2. Země</a:t>
            </a:r>
            <a:endParaRPr lang="cs-CZ" dirty="0"/>
          </a:p>
        </p:txBody>
      </p:sp>
      <p:sp>
        <p:nvSpPr>
          <p:cNvPr id="13" name="TextovéPole 12"/>
          <p:cNvSpPr txBox="1"/>
          <p:nvPr/>
        </p:nvSpPr>
        <p:spPr>
          <a:xfrm>
            <a:off x="6876256" y="3429000"/>
            <a:ext cx="1368152" cy="369332"/>
          </a:xfrm>
          <a:prstGeom prst="rect">
            <a:avLst/>
          </a:prstGeom>
          <a:noFill/>
        </p:spPr>
        <p:txBody>
          <a:bodyPr wrap="square" rtlCol="0">
            <a:spAutoFit/>
          </a:bodyPr>
          <a:lstStyle/>
          <a:p>
            <a:r>
              <a:rPr lang="cs-CZ" dirty="0" smtClean="0"/>
              <a:t>3. Dinosauři</a:t>
            </a:r>
            <a:endParaRPr lang="cs-CZ" dirty="0"/>
          </a:p>
        </p:txBody>
      </p:sp>
      <p:sp>
        <p:nvSpPr>
          <p:cNvPr id="14" name="TextovéPole 13"/>
          <p:cNvSpPr txBox="1"/>
          <p:nvPr/>
        </p:nvSpPr>
        <p:spPr>
          <a:xfrm>
            <a:off x="1043608" y="5661248"/>
            <a:ext cx="1152128" cy="369332"/>
          </a:xfrm>
          <a:prstGeom prst="rect">
            <a:avLst/>
          </a:prstGeom>
          <a:noFill/>
        </p:spPr>
        <p:txBody>
          <a:bodyPr wrap="square" rtlCol="0">
            <a:spAutoFit/>
          </a:bodyPr>
          <a:lstStyle/>
          <a:p>
            <a:r>
              <a:rPr lang="cs-CZ" dirty="0" smtClean="0"/>
              <a:t>4. Evoluce</a:t>
            </a:r>
            <a:endParaRPr lang="cs-CZ" dirty="0"/>
          </a:p>
        </p:txBody>
      </p:sp>
      <p:sp>
        <p:nvSpPr>
          <p:cNvPr id="15" name="TextovéPole 14"/>
          <p:cNvSpPr txBox="1"/>
          <p:nvPr/>
        </p:nvSpPr>
        <p:spPr>
          <a:xfrm>
            <a:off x="3995936" y="5733256"/>
            <a:ext cx="1584176" cy="369332"/>
          </a:xfrm>
          <a:prstGeom prst="rect">
            <a:avLst/>
          </a:prstGeom>
          <a:noFill/>
        </p:spPr>
        <p:txBody>
          <a:bodyPr wrap="square" rtlCol="0">
            <a:spAutoFit/>
          </a:bodyPr>
          <a:lstStyle/>
          <a:p>
            <a:r>
              <a:rPr lang="cs-CZ" dirty="0" smtClean="0"/>
              <a:t>5. Lidské tělo</a:t>
            </a:r>
            <a:endParaRPr lang="cs-CZ" dirty="0"/>
          </a:p>
        </p:txBody>
      </p:sp>
      <p:sp>
        <p:nvSpPr>
          <p:cNvPr id="16" name="TextovéPole 15"/>
          <p:cNvSpPr txBox="1"/>
          <p:nvPr/>
        </p:nvSpPr>
        <p:spPr>
          <a:xfrm>
            <a:off x="7164288" y="6237312"/>
            <a:ext cx="1008112" cy="369332"/>
          </a:xfrm>
          <a:prstGeom prst="rect">
            <a:avLst/>
          </a:prstGeom>
          <a:noFill/>
        </p:spPr>
        <p:txBody>
          <a:bodyPr wrap="square" rtlCol="0">
            <a:spAutoFit/>
          </a:bodyPr>
          <a:lstStyle/>
          <a:p>
            <a:r>
              <a:rPr lang="cs-CZ" dirty="0" smtClean="0"/>
              <a:t>6. Dějiny</a:t>
            </a:r>
            <a:endParaRPr lang="cs-CZ"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b="1" dirty="0"/>
          </a:p>
        </p:txBody>
      </p:sp>
      <p:sp>
        <p:nvSpPr>
          <p:cNvPr id="17" name="Zástupný symbol pro obsah 16"/>
          <p:cNvSpPr>
            <a:spLocks noGrp="1"/>
          </p:cNvSpPr>
          <p:nvPr>
            <p:ph idx="1"/>
          </p:nvPr>
        </p:nvSpPr>
        <p:spPr>
          <a:xfrm>
            <a:off x="467544" y="1600200"/>
            <a:ext cx="8208912" cy="4525963"/>
          </a:xfrm>
        </p:spPr>
        <p:txBody>
          <a:bodyPr/>
          <a:lstStyle/>
          <a:p>
            <a:endParaRPr lang="cs-CZ" dirty="0" smtClean="0"/>
          </a:p>
          <a:p>
            <a:pPr algn="ctr">
              <a:buNone/>
            </a:pPr>
            <a:r>
              <a:rPr lang="cs-CZ" sz="6800" b="1" dirty="0" smtClean="0"/>
              <a:t>P L Á N Y   H O D I N</a:t>
            </a:r>
          </a:p>
          <a:p>
            <a:endParaRPr lang="cs-CZ"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 kapitola</a:t>
            </a:r>
            <a:br>
              <a:rPr lang="cs-CZ" b="1" dirty="0" smtClean="0"/>
            </a:br>
            <a:r>
              <a:rPr lang="cs-CZ" b="1" dirty="0" smtClean="0"/>
              <a:t>Údiv</a:t>
            </a:r>
            <a:endParaRPr lang="cs-CZ" b="1" dirty="0"/>
          </a:p>
        </p:txBody>
      </p:sp>
      <p:sp>
        <p:nvSpPr>
          <p:cNvPr id="17" name="Zástupný symbol pro obsah 16"/>
          <p:cNvSpPr>
            <a:spLocks noGrp="1"/>
          </p:cNvSpPr>
          <p:nvPr>
            <p:ph idx="1"/>
          </p:nvPr>
        </p:nvSpPr>
        <p:spPr>
          <a:xfrm>
            <a:off x="467544" y="1600200"/>
            <a:ext cx="8208912" cy="4525963"/>
          </a:xfrm>
        </p:spPr>
        <p:txBody>
          <a:bodyPr>
            <a:normAutofit fontScale="92500" lnSpcReduction="20000"/>
          </a:bodyPr>
          <a:lstStyle/>
          <a:p>
            <a:endParaRPr lang="cs-CZ" dirty="0" smtClean="0"/>
          </a:p>
          <a:p>
            <a:pPr algn="just">
              <a:buNone/>
            </a:pPr>
            <a:r>
              <a:rPr lang="cs-CZ" sz="2600" dirty="0" smtClean="0"/>
              <a:t>V 1. kapitole se seznámíme s malým Albertem (</a:t>
            </a:r>
            <a:r>
              <a:rPr lang="cs-CZ" sz="2600" dirty="0" err="1" smtClean="0"/>
              <a:t>Berťa</a:t>
            </a:r>
            <a:r>
              <a:rPr lang="cs-CZ" sz="2600" dirty="0" smtClean="0"/>
              <a:t>, </a:t>
            </a:r>
            <a:r>
              <a:rPr lang="cs-CZ" sz="2600" dirty="0" err="1" smtClean="0"/>
              <a:t>Bertík</a:t>
            </a:r>
            <a:r>
              <a:rPr lang="cs-CZ" sz="2600" dirty="0" smtClean="0"/>
              <a:t>, Einstein). Během večerní procházky si s tatínkem povídají o hvězdách a </a:t>
            </a:r>
            <a:r>
              <a:rPr lang="cs-CZ" sz="2600" dirty="0" err="1" smtClean="0"/>
              <a:t>Bertík</a:t>
            </a:r>
            <a:r>
              <a:rPr lang="cs-CZ" sz="2600" dirty="0" smtClean="0"/>
              <a:t> zjistí, že pouhým okem je možné vidět nejen spousta hvězdiček, ale také planety Sluneční soustavy. V postýlce nemůže usnout, a proto noc tráví u okna svého pokoje a pozoruje hvězdy, hledá planety a pokládá si zvídavé otázky. Kolik je hvězd ve vesmíru? Bydlí na ostatních </a:t>
            </a:r>
            <a:r>
              <a:rPr lang="cs-CZ" sz="2600" dirty="0" err="1" smtClean="0"/>
              <a:t>platenách</a:t>
            </a:r>
            <a:r>
              <a:rPr lang="cs-CZ" sz="2600" dirty="0" smtClean="0"/>
              <a:t> někdo? Co když se na nás právě dívá? Tu noc </a:t>
            </a:r>
            <a:r>
              <a:rPr lang="cs-CZ" sz="2600" dirty="0" err="1" smtClean="0"/>
              <a:t>Bertík</a:t>
            </a:r>
            <a:r>
              <a:rPr lang="cs-CZ" sz="2600" dirty="0" smtClean="0"/>
              <a:t> učiní rozhodnutí, že se stane vědcem a na všechny tyto otázky si odpoví. Nejprve však musí postavit vesmírnou raketu, aby mohl vše, co noční obloha nabízí, řádně prozkoumat. Příběh malého vědce začíná.</a:t>
            </a:r>
            <a:endParaRPr lang="cs-CZ" sz="2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 kapitola</a:t>
            </a:r>
            <a:br>
              <a:rPr lang="cs-CZ" b="1" dirty="0" smtClean="0"/>
            </a:br>
            <a:r>
              <a:rPr lang="cs-CZ" b="1" dirty="0" smtClean="0"/>
              <a:t>Údiv</a:t>
            </a:r>
            <a:endParaRPr lang="cs-CZ" b="1" dirty="0"/>
          </a:p>
        </p:txBody>
      </p:sp>
      <p:sp>
        <p:nvSpPr>
          <p:cNvPr id="17" name="Zástupný symbol pro obsah 16"/>
          <p:cNvSpPr>
            <a:spLocks noGrp="1"/>
          </p:cNvSpPr>
          <p:nvPr>
            <p:ph idx="1"/>
          </p:nvPr>
        </p:nvSpPr>
        <p:spPr>
          <a:xfrm>
            <a:off x="467544" y="1600200"/>
            <a:ext cx="8208912" cy="4525963"/>
          </a:xfrm>
        </p:spPr>
        <p:txBody>
          <a:bodyPr>
            <a:normAutofit fontScale="92500" lnSpcReduction="10000"/>
          </a:bodyPr>
          <a:lstStyle/>
          <a:p>
            <a:pPr algn="just">
              <a:buNone/>
            </a:pPr>
            <a:r>
              <a:rPr lang="cs-CZ" sz="1700" dirty="0" smtClean="0"/>
              <a:t>1) Přečíst kapitolu</a:t>
            </a:r>
          </a:p>
          <a:p>
            <a:pPr algn="just">
              <a:buNone/>
            </a:pPr>
            <a:r>
              <a:rPr lang="cs-CZ" sz="1700" dirty="0" smtClean="0"/>
              <a:t>2) </a:t>
            </a:r>
            <a:r>
              <a:rPr lang="cs-CZ" sz="1700" b="1" dirty="0" smtClean="0"/>
              <a:t>Obrázek</a:t>
            </a:r>
            <a:r>
              <a:rPr lang="cs-CZ" sz="1700" dirty="0" smtClean="0"/>
              <a:t> - hvězdná obloha (co jsou tečky, všechny hvězdy?)</a:t>
            </a:r>
          </a:p>
          <a:p>
            <a:pPr algn="just">
              <a:buNone/>
            </a:pPr>
            <a:endParaRPr lang="cs-CZ" sz="1700" dirty="0" smtClean="0"/>
          </a:p>
          <a:p>
            <a:pPr algn="just">
              <a:buNone/>
            </a:pPr>
            <a:endParaRPr lang="cs-CZ" sz="1700" dirty="0" smtClean="0"/>
          </a:p>
          <a:p>
            <a:pPr algn="just">
              <a:buNone/>
            </a:pPr>
            <a:endParaRPr lang="cs-CZ" sz="1700" dirty="0" smtClean="0"/>
          </a:p>
          <a:p>
            <a:pPr algn="just">
              <a:buNone/>
            </a:pPr>
            <a:r>
              <a:rPr lang="cs-CZ" sz="1700" dirty="0" smtClean="0"/>
              <a:t>3) Jaké znáte planety? (jmenovat, hledat na stěně vytištěné a zavěšovat na strop)</a:t>
            </a:r>
          </a:p>
          <a:p>
            <a:pPr algn="just">
              <a:buNone/>
            </a:pPr>
            <a:r>
              <a:rPr lang="cs-CZ" sz="1700" dirty="0" smtClean="0"/>
              <a:t>4) Nakonec ukázat namalované Slunce a zeptat se, co to je? (Také planeta? Ne, hvězda.)</a:t>
            </a:r>
          </a:p>
          <a:p>
            <a:pPr algn="just">
              <a:buNone/>
            </a:pPr>
            <a:r>
              <a:rPr lang="cs-CZ" sz="1700" dirty="0" smtClean="0"/>
              <a:t>5) Takhle tam vše jen stojí? Ne, ve skutečnosti se kolem sebe obíhají:</a:t>
            </a:r>
          </a:p>
          <a:p>
            <a:pPr algn="just">
              <a:buNone/>
            </a:pPr>
            <a:endParaRPr lang="cs-CZ" sz="1700" dirty="0" smtClean="0"/>
          </a:p>
          <a:p>
            <a:pPr algn="just">
              <a:buNone/>
            </a:pPr>
            <a:r>
              <a:rPr lang="cs-CZ" sz="1700" dirty="0" smtClean="0"/>
              <a:t>		</a:t>
            </a:r>
            <a:r>
              <a:rPr lang="cs-CZ" sz="1700" dirty="0" smtClean="0">
                <a:hlinkClick r:id="rId2"/>
              </a:rPr>
              <a:t>https://www.youtube.com/watch?v=gvSUPFZp7Yo</a:t>
            </a:r>
            <a:endParaRPr lang="cs-CZ" sz="1700" dirty="0" smtClean="0"/>
          </a:p>
          <a:p>
            <a:pPr algn="just">
              <a:buNone/>
            </a:pPr>
            <a:endParaRPr lang="cs-CZ" sz="1700" dirty="0" smtClean="0"/>
          </a:p>
          <a:p>
            <a:pPr algn="just">
              <a:buNone/>
            </a:pPr>
            <a:r>
              <a:rPr lang="cs-CZ" sz="1700" dirty="0" smtClean="0"/>
              <a:t>6) Ve vesmíru, pokud něco zahodíme jedním směrem, poletí to dál stále rovně. My si ukážeme, jak je možné, že planety běhají dokola kolem Sluníčka. Vše díky gravitaci (síla, kterou Sluníčko přitahuje planety k sobě, drží si je na vodítku) - Pokus s prostěradlem:</a:t>
            </a:r>
          </a:p>
          <a:p>
            <a:pPr algn="just">
              <a:buNone/>
            </a:pPr>
            <a:endParaRPr lang="cs-CZ" sz="1700" dirty="0" smtClean="0"/>
          </a:p>
          <a:p>
            <a:pPr algn="just">
              <a:buNone/>
            </a:pPr>
            <a:r>
              <a:rPr lang="cs-CZ" sz="1700" dirty="0" smtClean="0"/>
              <a:t>		</a:t>
            </a:r>
            <a:r>
              <a:rPr lang="cs-CZ" sz="1700" dirty="0" smtClean="0">
                <a:hlinkClick r:id="rId3"/>
              </a:rPr>
              <a:t>https://www.youtube.com/watch?v=MTY1Kje0yLg&amp;t=315s</a:t>
            </a:r>
            <a:endParaRPr lang="cs-CZ" sz="1700" dirty="0" smtClean="0"/>
          </a:p>
          <a:p>
            <a:pPr algn="just">
              <a:buNone/>
            </a:pPr>
            <a:endParaRPr lang="cs-CZ" sz="2800" dirty="0" smtClean="0"/>
          </a:p>
        </p:txBody>
      </p:sp>
      <p:pic>
        <p:nvPicPr>
          <p:cNvPr id="4" name="Obrázek 3" descr="1. hvězdná obloha.jpg"/>
          <p:cNvPicPr>
            <a:picLocks noChangeAspect="1"/>
          </p:cNvPicPr>
          <p:nvPr/>
        </p:nvPicPr>
        <p:blipFill>
          <a:blip r:embed="rId4" cstate="print"/>
          <a:stretch>
            <a:fillRect/>
          </a:stretch>
        </p:blipFill>
        <p:spPr>
          <a:xfrm>
            <a:off x="6444208" y="1484784"/>
            <a:ext cx="2160240" cy="138282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 kapitola</a:t>
            </a:r>
            <a:br>
              <a:rPr lang="cs-CZ" b="1" dirty="0" smtClean="0"/>
            </a:br>
            <a:r>
              <a:rPr lang="cs-CZ" b="1" dirty="0" smtClean="0"/>
              <a:t>Údiv</a:t>
            </a:r>
            <a:endParaRPr lang="cs-CZ" b="1" dirty="0"/>
          </a:p>
        </p:txBody>
      </p:sp>
      <p:sp>
        <p:nvSpPr>
          <p:cNvPr id="17" name="Zástupný symbol pro obsah 16"/>
          <p:cNvSpPr>
            <a:spLocks noGrp="1"/>
          </p:cNvSpPr>
          <p:nvPr>
            <p:ph idx="1"/>
          </p:nvPr>
        </p:nvSpPr>
        <p:spPr>
          <a:xfrm>
            <a:off x="467544" y="1600200"/>
            <a:ext cx="8208912" cy="4525963"/>
          </a:xfrm>
        </p:spPr>
        <p:txBody>
          <a:bodyPr>
            <a:normAutofit lnSpcReduction="10000"/>
          </a:bodyPr>
          <a:lstStyle/>
          <a:p>
            <a:pPr algn="just">
              <a:buNone/>
            </a:pPr>
            <a:r>
              <a:rPr lang="cs-CZ" sz="1600" dirty="0" smtClean="0"/>
              <a:t>7) </a:t>
            </a:r>
            <a:r>
              <a:rPr lang="cs-CZ" sz="1600" b="1" dirty="0" smtClean="0"/>
              <a:t>Obrázek</a:t>
            </a:r>
            <a:r>
              <a:rPr lang="cs-CZ" sz="1600" dirty="0" smtClean="0"/>
              <a:t> - Sluneční soustava - velikost Slunce v porovnání s ostatními planetami </a:t>
            </a:r>
          </a:p>
          <a:p>
            <a:pPr algn="just">
              <a:buNone/>
            </a:pPr>
            <a:endParaRPr lang="cs-CZ" sz="1600" dirty="0" smtClean="0"/>
          </a:p>
          <a:p>
            <a:pPr algn="just">
              <a:buNone/>
            </a:pPr>
            <a:endParaRPr lang="cs-CZ" sz="1600" dirty="0" smtClean="0"/>
          </a:p>
          <a:p>
            <a:pPr algn="just">
              <a:buNone/>
            </a:pPr>
            <a:endParaRPr lang="cs-CZ" sz="1600" dirty="0" smtClean="0"/>
          </a:p>
          <a:p>
            <a:pPr algn="just">
              <a:buNone/>
            </a:pPr>
            <a:endParaRPr lang="cs-CZ" sz="1600" dirty="0" smtClean="0"/>
          </a:p>
          <a:p>
            <a:pPr algn="just">
              <a:buNone/>
            </a:pPr>
            <a:endParaRPr lang="cs-CZ" sz="1600" dirty="0" smtClean="0"/>
          </a:p>
          <a:p>
            <a:pPr algn="just">
              <a:buNone/>
            </a:pPr>
            <a:endParaRPr lang="cs-CZ" sz="1600" dirty="0" smtClean="0"/>
          </a:p>
          <a:p>
            <a:pPr algn="just">
              <a:buNone/>
            </a:pPr>
            <a:endParaRPr lang="cs-CZ" sz="1600" dirty="0" smtClean="0"/>
          </a:p>
          <a:p>
            <a:pPr algn="just">
              <a:buNone/>
            </a:pPr>
            <a:r>
              <a:rPr lang="cs-CZ" sz="1600" dirty="0" smtClean="0"/>
              <a:t>8) Ukázat znovu hvězdnou oblohu. Vidíte, že se planety od hvězd neliší. Jak poznáme, že jsou to planety? Protože se po té obloze pohybují. Slovo planety se v jazyce Řeků používalo pro "TULÁK". Říkáme jim planety, protože se po obloze potulují:</a:t>
            </a:r>
          </a:p>
          <a:p>
            <a:pPr algn="just">
              <a:buNone/>
            </a:pPr>
            <a:endParaRPr lang="cs-CZ" sz="1600" dirty="0" smtClean="0"/>
          </a:p>
          <a:p>
            <a:pPr algn="just">
              <a:buNone/>
            </a:pPr>
            <a:r>
              <a:rPr lang="cs-CZ" sz="1600" dirty="0" smtClean="0"/>
              <a:t>		</a:t>
            </a:r>
            <a:r>
              <a:rPr lang="cs-CZ" sz="1600" dirty="0" smtClean="0">
                <a:hlinkClick r:id="rId2"/>
              </a:rPr>
              <a:t>https://www.youtube.com/watch?v=TK9ozJYELR8</a:t>
            </a:r>
            <a:r>
              <a:rPr lang="cs-CZ" sz="1600" dirty="0" smtClean="0"/>
              <a:t>	(0:13)</a:t>
            </a:r>
          </a:p>
          <a:p>
            <a:pPr algn="just">
              <a:buNone/>
            </a:pPr>
            <a:endParaRPr lang="cs-CZ" sz="1600" dirty="0" smtClean="0"/>
          </a:p>
          <a:p>
            <a:pPr algn="just">
              <a:buNone/>
            </a:pPr>
            <a:r>
              <a:rPr lang="cs-CZ" sz="1600" dirty="0" smtClean="0"/>
              <a:t>9) </a:t>
            </a:r>
            <a:r>
              <a:rPr lang="cs-CZ" sz="1600" b="1" dirty="0" smtClean="0"/>
              <a:t>POKUS</a:t>
            </a:r>
            <a:r>
              <a:rPr lang="cs-CZ" sz="1600" dirty="0" smtClean="0"/>
              <a:t> "zpětným pohybem" planet.</a:t>
            </a:r>
          </a:p>
          <a:p>
            <a:pPr algn="just">
              <a:buNone/>
            </a:pPr>
            <a:endParaRPr lang="cs-CZ" sz="1600" dirty="0" smtClean="0"/>
          </a:p>
          <a:p>
            <a:pPr algn="just">
              <a:buNone/>
            </a:pPr>
            <a:r>
              <a:rPr lang="cs-CZ" sz="1600" dirty="0" smtClean="0"/>
              <a:t>10) Omalovánka planet Sluneční soustavy</a:t>
            </a:r>
          </a:p>
        </p:txBody>
      </p:sp>
      <p:pic>
        <p:nvPicPr>
          <p:cNvPr id="4" name="Obrázek 3" descr="2. Sluneční soustava.jpg"/>
          <p:cNvPicPr>
            <a:picLocks noChangeAspect="1"/>
          </p:cNvPicPr>
          <p:nvPr/>
        </p:nvPicPr>
        <p:blipFill>
          <a:blip r:embed="rId3" cstate="print"/>
          <a:stretch>
            <a:fillRect/>
          </a:stretch>
        </p:blipFill>
        <p:spPr>
          <a:xfrm>
            <a:off x="971600" y="1988840"/>
            <a:ext cx="3024336" cy="1701189"/>
          </a:xfrm>
          <a:prstGeom prst="rect">
            <a:avLst/>
          </a:prstGeom>
          <a:effectLst>
            <a:outerShdw blurRad="50800" dist="38100" dir="10800000" algn="r" rotWithShape="0">
              <a:prstClr val="black">
                <a:alpha val="40000"/>
              </a:prstClr>
            </a:outerShdw>
          </a:effectLst>
        </p:spPr>
      </p:pic>
      <p:pic>
        <p:nvPicPr>
          <p:cNvPr id="5" name="Obrázek 4" descr="1.jpg"/>
          <p:cNvPicPr>
            <a:picLocks noChangeAspect="1"/>
          </p:cNvPicPr>
          <p:nvPr/>
        </p:nvPicPr>
        <p:blipFill>
          <a:blip r:embed="rId4" cstate="print"/>
          <a:stretch>
            <a:fillRect/>
          </a:stretch>
        </p:blipFill>
        <p:spPr>
          <a:xfrm>
            <a:off x="5076056" y="1988840"/>
            <a:ext cx="3096344" cy="1694724"/>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2. kapitola</a:t>
            </a:r>
            <a:br>
              <a:rPr lang="cs-CZ" b="1" dirty="0" smtClean="0"/>
            </a:br>
            <a:r>
              <a:rPr lang="cs-CZ" b="1" dirty="0" smtClean="0"/>
              <a:t>Nový kamarád a stavba raketoplánu</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Bertíkovi</a:t>
            </a:r>
            <a:r>
              <a:rPr lang="cs-CZ" sz="2000" dirty="0" smtClean="0"/>
              <a:t> se zdá sen, ve kterém letí vesmírnou lodí prozkoumat Venuši a Mars, kde doufá, že objeví nějaké mimozemské kamarády. Zprvu je trochu zklamaný, protože se oba světy zdají zcela pusté a bez života, ale při pozorování největší sopky Sluneční soustavy </a:t>
            </a:r>
            <a:r>
              <a:rPr lang="cs-CZ" sz="2000" dirty="0" err="1" smtClean="0"/>
              <a:t>Olympus</a:t>
            </a:r>
            <a:r>
              <a:rPr lang="cs-CZ" sz="2000" dirty="0" smtClean="0"/>
              <a:t> </a:t>
            </a:r>
            <a:r>
              <a:rPr lang="cs-CZ" sz="2000" dirty="0" err="1" smtClean="0"/>
              <a:t>Mons</a:t>
            </a:r>
            <a:r>
              <a:rPr lang="cs-CZ" sz="2000" dirty="0" smtClean="0"/>
              <a:t> na planetě Mars jej vyleká jakýsi dareba (</a:t>
            </a:r>
            <a:r>
              <a:rPr lang="cs-CZ" sz="2000" dirty="0" err="1" smtClean="0"/>
              <a:t>Marťánek</a:t>
            </a:r>
            <a:r>
              <a:rPr lang="cs-CZ" sz="2000" dirty="0" smtClean="0"/>
              <a:t>). </a:t>
            </a:r>
            <a:r>
              <a:rPr lang="cs-CZ" sz="2000" dirty="0" err="1" smtClean="0"/>
              <a:t>Bertík</a:t>
            </a:r>
            <a:r>
              <a:rPr lang="cs-CZ" sz="2000" dirty="0" smtClean="0"/>
              <a:t> se ho lekne takovým způsobem, že se dočista probudí. Když se tatínek vrátí odpoledne z práce, sestavují spolu model raketoplánu, aby vypadal přesně jako ve snu, a ten pomocí balónku a provázku vystřelí k modelu Sluneční soustavy, který má </a:t>
            </a:r>
            <a:r>
              <a:rPr lang="cs-CZ" sz="2000" dirty="0" err="1" smtClean="0"/>
              <a:t>Bertík</a:t>
            </a:r>
            <a:r>
              <a:rPr lang="cs-CZ" sz="2000" dirty="0" smtClean="0"/>
              <a:t> zavěšený za strop pokojíku. Zbytek dne si prohlížejí obrázky a povídají o planetách.</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2. kapitola</a:t>
            </a:r>
            <a:br>
              <a:rPr lang="cs-CZ" b="1" dirty="0" smtClean="0"/>
            </a:br>
            <a:r>
              <a:rPr lang="cs-CZ" b="1" dirty="0" smtClean="0"/>
              <a:t>Nový kamarád a stavba raketoplánu</a:t>
            </a:r>
            <a:endParaRPr lang="cs-CZ" b="1" dirty="0"/>
          </a:p>
        </p:txBody>
      </p:sp>
      <p:sp>
        <p:nvSpPr>
          <p:cNvPr id="17" name="Zástupný symbol pro obsah 16"/>
          <p:cNvSpPr>
            <a:spLocks noGrp="1"/>
          </p:cNvSpPr>
          <p:nvPr>
            <p:ph idx="1"/>
          </p:nvPr>
        </p:nvSpPr>
        <p:spPr>
          <a:xfrm>
            <a:off x="467544" y="1600200"/>
            <a:ext cx="8208912" cy="4525963"/>
          </a:xfrm>
        </p:spPr>
        <p:txBody>
          <a:bodyPr>
            <a:normAutofit fontScale="85000" lnSpcReduction="20000"/>
          </a:bodyPr>
          <a:lstStyle/>
          <a:p>
            <a:pPr algn="just">
              <a:buNone/>
            </a:pPr>
            <a:r>
              <a:rPr lang="cs-CZ" sz="1900" dirty="0" smtClean="0"/>
              <a:t>1) Opakování planet Sluneční soustavy</a:t>
            </a:r>
          </a:p>
          <a:p>
            <a:pPr algn="just">
              <a:buNone/>
            </a:pPr>
            <a:r>
              <a:rPr lang="cs-CZ" sz="1900" dirty="0" smtClean="0"/>
              <a:t>2) </a:t>
            </a:r>
            <a:r>
              <a:rPr lang="cs-CZ" sz="1900" b="1" dirty="0" smtClean="0"/>
              <a:t>VIDEO</a:t>
            </a:r>
            <a:r>
              <a:rPr lang="cs-CZ" sz="1900" dirty="0" smtClean="0"/>
              <a:t> - průlet sluneční soustavou</a:t>
            </a:r>
          </a:p>
          <a:p>
            <a:pPr algn="just">
              <a:buNone/>
            </a:pPr>
            <a:endParaRPr lang="cs-CZ" sz="1900" dirty="0" smtClean="0"/>
          </a:p>
          <a:p>
            <a:pPr algn="just">
              <a:buNone/>
            </a:pPr>
            <a:r>
              <a:rPr lang="cs-CZ" sz="1900" dirty="0" smtClean="0"/>
              <a:t>		</a:t>
            </a:r>
            <a:r>
              <a:rPr lang="cs-CZ" sz="1900" dirty="0" smtClean="0">
                <a:hlinkClick r:id="rId2"/>
              </a:rPr>
              <a:t>https://www.youtube.com/watch?v=vI2ZsIw0iWU</a:t>
            </a:r>
            <a:endParaRPr lang="cs-CZ" sz="1900" dirty="0" smtClean="0"/>
          </a:p>
          <a:p>
            <a:pPr algn="just">
              <a:buNone/>
            </a:pPr>
            <a:endParaRPr lang="cs-CZ" sz="1900" dirty="0" smtClean="0"/>
          </a:p>
          <a:p>
            <a:pPr algn="just">
              <a:buNone/>
            </a:pPr>
            <a:endParaRPr lang="cs-CZ" sz="1900" dirty="0" smtClean="0"/>
          </a:p>
          <a:p>
            <a:pPr algn="just">
              <a:buNone/>
            </a:pPr>
            <a:r>
              <a:rPr lang="cs-CZ" sz="1900" dirty="0" smtClean="0"/>
              <a:t>3) Pamatujete si, jak vypadají? Prohlížení obrázků a povídání o planetách.</a:t>
            </a:r>
          </a:p>
          <a:p>
            <a:pPr algn="just">
              <a:buNone/>
            </a:pPr>
            <a:r>
              <a:rPr lang="cs-CZ" sz="1900" dirty="0" smtClean="0"/>
              <a:t>4) Jak se dostaneme do toho vesmíru? Pomocí rakety.</a:t>
            </a:r>
          </a:p>
          <a:p>
            <a:pPr algn="just">
              <a:buNone/>
            </a:pPr>
            <a:r>
              <a:rPr lang="cs-CZ" sz="1900" dirty="0" smtClean="0"/>
              <a:t>5) Budeme stavět raketoplán - nabarvit ruličky toaletního papíru</a:t>
            </a:r>
          </a:p>
          <a:p>
            <a:pPr algn="just">
              <a:buNone/>
            </a:pPr>
            <a:r>
              <a:rPr lang="cs-CZ" sz="1900" dirty="0" smtClean="0"/>
              <a:t>6) </a:t>
            </a:r>
            <a:r>
              <a:rPr lang="cs-CZ" sz="1900" b="1" dirty="0" smtClean="0"/>
              <a:t>VIDEO</a:t>
            </a:r>
            <a:r>
              <a:rPr lang="cs-CZ" sz="1900" dirty="0" smtClean="0"/>
              <a:t> start raketoplánu</a:t>
            </a:r>
          </a:p>
          <a:p>
            <a:pPr algn="just">
              <a:buNone/>
            </a:pPr>
            <a:endParaRPr lang="cs-CZ" sz="1900" dirty="0" smtClean="0"/>
          </a:p>
          <a:p>
            <a:pPr algn="just">
              <a:buNone/>
            </a:pPr>
            <a:r>
              <a:rPr lang="cs-CZ" sz="1900" dirty="0" smtClean="0"/>
              <a:t>		</a:t>
            </a:r>
            <a:r>
              <a:rPr lang="cs-CZ" sz="1900" dirty="0" smtClean="0">
                <a:hlinkClick r:id="rId3"/>
              </a:rPr>
              <a:t>https://www.youtube.com/watch?v=OnoNITE-CLc</a:t>
            </a:r>
            <a:r>
              <a:rPr lang="cs-CZ" sz="1900" dirty="0" smtClean="0"/>
              <a:t>		(1:20 start)</a:t>
            </a:r>
          </a:p>
          <a:p>
            <a:pPr algn="just">
              <a:buNone/>
            </a:pPr>
            <a:endParaRPr lang="cs-CZ" sz="1900" dirty="0" smtClean="0"/>
          </a:p>
          <a:p>
            <a:pPr algn="just">
              <a:buNone/>
            </a:pPr>
            <a:r>
              <a:rPr lang="cs-CZ" sz="1900" dirty="0" smtClean="0"/>
              <a:t>7) Nabarvit křídla našemu raketoplánu</a:t>
            </a:r>
          </a:p>
          <a:p>
            <a:pPr algn="just">
              <a:buNone/>
            </a:pPr>
            <a:r>
              <a:rPr lang="cs-CZ" sz="1900" dirty="0" smtClean="0"/>
              <a:t>8) Jak vypadá raketoplán ve vesmíru</a:t>
            </a:r>
          </a:p>
          <a:p>
            <a:pPr algn="just">
              <a:buNone/>
            </a:pPr>
            <a:endParaRPr lang="cs-CZ" sz="1900" dirty="0" smtClean="0"/>
          </a:p>
          <a:p>
            <a:pPr algn="just">
              <a:buNone/>
            </a:pPr>
            <a:r>
              <a:rPr lang="cs-CZ" sz="1900" dirty="0" smtClean="0"/>
              <a:t>	</a:t>
            </a:r>
            <a:r>
              <a:rPr lang="cs-CZ" sz="1900" dirty="0" smtClean="0">
                <a:hlinkClick r:id="rId4"/>
              </a:rPr>
              <a:t>https://www.youtube.com/watch?v=8akgPBjkL-Y</a:t>
            </a:r>
            <a:r>
              <a:rPr lang="cs-CZ" sz="1900" dirty="0" smtClean="0"/>
              <a:t>	 </a:t>
            </a:r>
          </a:p>
          <a:p>
            <a:pPr algn="just">
              <a:buNone/>
            </a:pPr>
            <a:r>
              <a:rPr lang="cs-CZ" sz="1900" dirty="0" smtClean="0"/>
              <a:t>				(4:45, 7:08 - kosmonaut ve skafandru + výstup, 15:07 přistání)</a:t>
            </a:r>
          </a:p>
          <a:p>
            <a:pPr algn="just">
              <a:buNone/>
            </a:pPr>
            <a:endParaRPr lang="cs-CZ" sz="2000" dirty="0" smtClean="0"/>
          </a:p>
          <a:p>
            <a:pPr algn="just">
              <a:buNone/>
            </a:pPr>
            <a:endParaRPr lang="cs-CZ" sz="2000" dirty="0" smtClean="0"/>
          </a:p>
          <a:p>
            <a:pPr algn="just">
              <a:buNone/>
            </a:pPr>
            <a:endParaRPr lang="cs-CZ" sz="2000" dirty="0" smtClean="0"/>
          </a:p>
        </p:txBody>
      </p:sp>
      <p:pic>
        <p:nvPicPr>
          <p:cNvPr id="4" name="Obrázek 3" descr="6. Saturn.jpg"/>
          <p:cNvPicPr>
            <a:picLocks noChangeAspect="1"/>
          </p:cNvPicPr>
          <p:nvPr/>
        </p:nvPicPr>
        <p:blipFill>
          <a:blip r:embed="rId5" cstate="print"/>
          <a:stretch>
            <a:fillRect/>
          </a:stretch>
        </p:blipFill>
        <p:spPr>
          <a:xfrm>
            <a:off x="6084168" y="1628800"/>
            <a:ext cx="2786925" cy="134905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bychom s dětmi mohli dělat?</a:t>
            </a:r>
            <a:endParaRPr lang="cs-CZ" b="1" dirty="0"/>
          </a:p>
        </p:txBody>
      </p:sp>
      <p:pic>
        <p:nvPicPr>
          <p:cNvPr id="4" name="Zástupný symbol pro obsah 3" descr="Mluvit s nimi.jpg"/>
          <p:cNvPicPr>
            <a:picLocks noGrp="1" noChangeAspect="1"/>
          </p:cNvPicPr>
          <p:nvPr>
            <p:ph idx="1"/>
          </p:nvPr>
        </p:nvPicPr>
        <p:blipFill>
          <a:blip r:embed="rId2" cstate="print"/>
          <a:stretch>
            <a:fillRect/>
          </a:stretch>
        </p:blipFill>
        <p:spPr>
          <a:xfrm rot="19620747">
            <a:off x="845776" y="2211826"/>
            <a:ext cx="3225697" cy="2131809"/>
          </a:xfrm>
          <a:effectLst>
            <a:outerShdw blurRad="50800" dist="38100" dir="10800000" algn="r" rotWithShape="0">
              <a:prstClr val="black">
                <a:alpha val="40000"/>
              </a:prstClr>
            </a:outerShdw>
          </a:effectLst>
        </p:spPr>
      </p:pic>
      <p:pic>
        <p:nvPicPr>
          <p:cNvPr id="5" name="Obrázek 4" descr="hýbe se.jpg"/>
          <p:cNvPicPr>
            <a:picLocks noChangeAspect="1"/>
          </p:cNvPicPr>
          <p:nvPr/>
        </p:nvPicPr>
        <p:blipFill>
          <a:blip r:embed="rId3" cstate="print"/>
          <a:stretch>
            <a:fillRect/>
          </a:stretch>
        </p:blipFill>
        <p:spPr>
          <a:xfrm rot="2109911">
            <a:off x="4909253" y="2246269"/>
            <a:ext cx="3515714" cy="1977590"/>
          </a:xfrm>
          <a:prstGeom prst="rect">
            <a:avLst/>
          </a:prstGeom>
          <a:effectLst>
            <a:outerShdw blurRad="50800" dist="38100" dir="10800000" algn="r" rotWithShape="0">
              <a:prstClr val="black">
                <a:alpha val="40000"/>
              </a:prstClr>
            </a:outerShdw>
          </a:effectLst>
        </p:spPr>
      </p:pic>
      <p:pic>
        <p:nvPicPr>
          <p:cNvPr id="6" name="Obrázek 5" descr="šumí.jpeg"/>
          <p:cNvPicPr>
            <a:picLocks noChangeAspect="1"/>
          </p:cNvPicPr>
          <p:nvPr/>
        </p:nvPicPr>
        <p:blipFill>
          <a:blip r:embed="rId4" cstate="print"/>
          <a:stretch>
            <a:fillRect/>
          </a:stretch>
        </p:blipFill>
        <p:spPr>
          <a:xfrm>
            <a:off x="5004048" y="4221088"/>
            <a:ext cx="3635896" cy="208336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2. kapitola</a:t>
            </a:r>
            <a:br>
              <a:rPr lang="cs-CZ" b="1" dirty="0" smtClean="0"/>
            </a:br>
            <a:r>
              <a:rPr lang="cs-CZ" b="1" dirty="0" smtClean="0"/>
              <a:t>Nový kamarád a stavba raketoplánu</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endParaRPr lang="cs-CZ" sz="1600" dirty="0" smtClean="0"/>
          </a:p>
          <a:p>
            <a:pPr algn="just">
              <a:buNone/>
            </a:pPr>
            <a:r>
              <a:rPr lang="cs-CZ" sz="1600" dirty="0" smtClean="0"/>
              <a:t>9) přilepit náš raketoplán ke křídlům</a:t>
            </a:r>
          </a:p>
          <a:p>
            <a:pPr algn="just">
              <a:buNone/>
            </a:pPr>
            <a:r>
              <a:rPr lang="cs-CZ" sz="1600" dirty="0" smtClean="0"/>
              <a:t>10) </a:t>
            </a:r>
            <a:r>
              <a:rPr lang="cs-CZ" sz="1600" b="1" dirty="0" smtClean="0"/>
              <a:t>EXPERIMENT</a:t>
            </a:r>
            <a:r>
              <a:rPr lang="cs-CZ" sz="1600" dirty="0" smtClean="0"/>
              <a:t> start raketoplánu</a:t>
            </a:r>
          </a:p>
          <a:p>
            <a:pPr algn="just">
              <a:buNone/>
            </a:pPr>
            <a:endParaRPr lang="cs-CZ" sz="1600" dirty="0" smtClean="0"/>
          </a:p>
          <a:p>
            <a:pPr algn="just">
              <a:buNone/>
            </a:pPr>
            <a:r>
              <a:rPr lang="cs-CZ" sz="1600" dirty="0" smtClean="0"/>
              <a:t>	</a:t>
            </a:r>
            <a:r>
              <a:rPr lang="cs-CZ" sz="1600" dirty="0" smtClean="0">
                <a:hlinkClick r:id="rId2"/>
              </a:rPr>
              <a:t>https://www.youtube.com/watch?v=WkLGcr15QKo</a:t>
            </a:r>
            <a:endParaRPr lang="cs-CZ" sz="1600" dirty="0" smtClean="0"/>
          </a:p>
          <a:p>
            <a:pPr algn="just">
              <a:buNone/>
            </a:pPr>
            <a:endParaRPr lang="cs-CZ" sz="1600" dirty="0" smtClean="0"/>
          </a:p>
          <a:p>
            <a:pPr algn="just">
              <a:buNone/>
            </a:pPr>
            <a:r>
              <a:rPr lang="cs-CZ" sz="1600" dirty="0" smtClean="0"/>
              <a:t>		</a:t>
            </a:r>
            <a:r>
              <a:rPr lang="cs-CZ" sz="1200" dirty="0" smtClean="0"/>
              <a:t>každý si odstartuje raketoplán k modelu Sluneční soustavy </a:t>
            </a:r>
          </a:p>
          <a:p>
            <a:pPr algn="just">
              <a:buNone/>
            </a:pPr>
            <a:endParaRPr lang="cs-CZ" sz="1600" dirty="0" smtClean="0"/>
          </a:p>
          <a:p>
            <a:pPr algn="just">
              <a:buNone/>
            </a:pPr>
            <a:r>
              <a:rPr lang="cs-CZ" sz="1600" dirty="0" smtClean="0"/>
              <a:t>	</a:t>
            </a:r>
          </a:p>
          <a:p>
            <a:pPr algn="just">
              <a:buNone/>
            </a:pPr>
            <a:r>
              <a:rPr lang="cs-CZ" sz="1600" dirty="0" smtClean="0"/>
              <a:t>11) Vznik Sluneční soustavy.... bude se dělat příště</a:t>
            </a:r>
          </a:p>
          <a:p>
            <a:pPr algn="just">
              <a:buNone/>
            </a:pPr>
            <a:endParaRPr lang="cs-CZ" sz="1600" dirty="0" smtClean="0"/>
          </a:p>
          <a:p>
            <a:pPr algn="just">
              <a:buNone/>
            </a:pPr>
            <a:r>
              <a:rPr lang="cs-CZ" sz="1600" dirty="0" smtClean="0"/>
              <a:t>	</a:t>
            </a:r>
            <a:r>
              <a:rPr lang="cs-CZ" sz="1600" dirty="0" smtClean="0">
                <a:hlinkClick r:id="rId3"/>
              </a:rPr>
              <a:t>https://www.youtube.com/watch?v=IRZYMimUET8</a:t>
            </a:r>
            <a:endParaRPr lang="cs-CZ" sz="1600" dirty="0" smtClean="0"/>
          </a:p>
          <a:p>
            <a:pPr algn="just">
              <a:buNone/>
            </a:pPr>
            <a:endParaRPr lang="cs-CZ" sz="2000" dirty="0" smtClean="0"/>
          </a:p>
        </p:txBody>
      </p:sp>
      <p:pic>
        <p:nvPicPr>
          <p:cNvPr id="4" name="Obrázek 3" descr="Výrobek - raketoplán.jpg"/>
          <p:cNvPicPr>
            <a:picLocks noChangeAspect="1"/>
          </p:cNvPicPr>
          <p:nvPr/>
        </p:nvPicPr>
        <p:blipFill>
          <a:blip r:embed="rId4" cstate="print"/>
          <a:stretch>
            <a:fillRect/>
          </a:stretch>
        </p:blipFill>
        <p:spPr>
          <a:xfrm>
            <a:off x="5796136" y="3429000"/>
            <a:ext cx="2671775" cy="213742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3. kapitola</a:t>
            </a:r>
            <a:br>
              <a:rPr lang="cs-CZ" b="1" dirty="0" smtClean="0"/>
            </a:br>
            <a:r>
              <a:rPr lang="cs-CZ" b="1" dirty="0" err="1" smtClean="0"/>
              <a:t>Marťánkova</a:t>
            </a:r>
            <a:r>
              <a:rPr lang="cs-CZ" b="1" dirty="0" smtClean="0"/>
              <a:t> záludná otázka</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se ve snu znovu setká s </a:t>
            </a:r>
            <a:r>
              <a:rPr lang="cs-CZ" sz="2000" dirty="0" err="1" smtClean="0"/>
              <a:t>Marťánkem</a:t>
            </a:r>
            <a:r>
              <a:rPr lang="cs-CZ" sz="2000" dirty="0" smtClean="0"/>
              <a:t>. Vypráví mu o Zemi a planetách Sluneční soustavy. </a:t>
            </a:r>
            <a:r>
              <a:rPr lang="cs-CZ" sz="2000" dirty="0" err="1" smtClean="0"/>
              <a:t>Marťánek</a:t>
            </a:r>
            <a:r>
              <a:rPr lang="cs-CZ" sz="2000" dirty="0" smtClean="0"/>
              <a:t> se </a:t>
            </a:r>
            <a:r>
              <a:rPr lang="cs-CZ" sz="2000" dirty="0" err="1" smtClean="0"/>
              <a:t>Berti</a:t>
            </a:r>
            <a:r>
              <a:rPr lang="cs-CZ" sz="2000" dirty="0" smtClean="0"/>
              <a:t> zeptá, proč je ve Sluneční soustavě jen 8 planet? Na to </a:t>
            </a:r>
            <a:r>
              <a:rPr lang="cs-CZ" sz="2000" dirty="0" err="1" smtClean="0"/>
              <a:t>Bertík</a:t>
            </a:r>
            <a:r>
              <a:rPr lang="cs-CZ" sz="2000" dirty="0" smtClean="0"/>
              <a:t> odpověď nezná a navrhne, aby se zaletěli podívat na Zemi, kde by mohli najít odpověď u tatínka. Ve chvíli, kdy nastoupí do rakety, ozve se budík a </a:t>
            </a:r>
            <a:r>
              <a:rPr lang="cs-CZ" sz="2000" dirty="0" err="1" smtClean="0"/>
              <a:t>Berťu</a:t>
            </a:r>
            <a:r>
              <a:rPr lang="cs-CZ" sz="2000" dirty="0" smtClean="0"/>
              <a:t> vzbudí. Celý den ve škole myslí na otázku, kterou mu </a:t>
            </a:r>
            <a:r>
              <a:rPr lang="cs-CZ" sz="2000" dirty="0" err="1" smtClean="0"/>
              <a:t>Marťánek</a:t>
            </a:r>
            <a:r>
              <a:rPr lang="cs-CZ" sz="2000" dirty="0" smtClean="0"/>
              <a:t> položil a nemůže se dočkat až tatínek přijde z práce. Večer si spolu povídají o planetách a za pomoci experimentu s vodou, pepřem a saponátem na mytí nádobí se </a:t>
            </a:r>
            <a:r>
              <a:rPr lang="cs-CZ" sz="2000" dirty="0" err="1" smtClean="0"/>
              <a:t>Bertík</a:t>
            </a:r>
            <a:r>
              <a:rPr lang="cs-CZ" sz="2000" dirty="0" smtClean="0"/>
              <a:t> dozví, jak vlastně vznikly planety Sluneční soustavy.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3. kapitola</a:t>
            </a:r>
            <a:br>
              <a:rPr lang="cs-CZ" b="1" dirty="0" smtClean="0"/>
            </a:br>
            <a:r>
              <a:rPr lang="cs-CZ" b="1" dirty="0" err="1" smtClean="0"/>
              <a:t>Marťánkova</a:t>
            </a:r>
            <a:r>
              <a:rPr lang="cs-CZ" b="1" dirty="0" smtClean="0"/>
              <a:t> záludná otázka</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endParaRPr lang="cs-CZ" sz="1600" dirty="0" smtClean="0"/>
          </a:p>
          <a:p>
            <a:pPr algn="just">
              <a:buNone/>
            </a:pPr>
            <a:r>
              <a:rPr lang="cs-CZ" sz="1600" dirty="0" smtClean="0"/>
              <a:t>1) Opakovat planety (obrázky + pojmenovat)</a:t>
            </a:r>
          </a:p>
          <a:p>
            <a:pPr algn="just">
              <a:buNone/>
            </a:pPr>
            <a:r>
              <a:rPr lang="cs-CZ" sz="1600" dirty="0" smtClean="0"/>
              <a:t>2) Byly tu planety vždycky? Jak vznikly?</a:t>
            </a:r>
          </a:p>
          <a:p>
            <a:pPr algn="just">
              <a:buNone/>
            </a:pPr>
            <a:r>
              <a:rPr lang="cs-CZ" sz="1600" dirty="0" smtClean="0"/>
              <a:t>3) </a:t>
            </a:r>
            <a:r>
              <a:rPr lang="cs-CZ" sz="1600" b="1" dirty="0" smtClean="0"/>
              <a:t>VIDEO</a:t>
            </a:r>
            <a:r>
              <a:rPr lang="cs-CZ" sz="1600" dirty="0" smtClean="0"/>
              <a:t> - vznik planet</a:t>
            </a:r>
          </a:p>
          <a:p>
            <a:pPr algn="just">
              <a:buNone/>
            </a:pPr>
            <a:endParaRPr lang="cs-CZ" sz="1600" dirty="0" smtClean="0"/>
          </a:p>
          <a:p>
            <a:pPr algn="just">
              <a:buNone/>
            </a:pPr>
            <a:r>
              <a:rPr lang="cs-CZ" sz="1600" dirty="0" smtClean="0"/>
              <a:t>	</a:t>
            </a:r>
            <a:r>
              <a:rPr lang="cs-CZ" sz="1600" dirty="0" smtClean="0">
                <a:hlinkClick r:id="rId2"/>
              </a:rPr>
              <a:t>https://www.youtube.com/watch?v=IRZYMimUET8</a:t>
            </a:r>
            <a:endParaRPr lang="cs-CZ" sz="1600" dirty="0" smtClean="0"/>
          </a:p>
          <a:p>
            <a:pPr algn="just">
              <a:buNone/>
            </a:pPr>
            <a:endParaRPr lang="cs-CZ" sz="1600" dirty="0" smtClean="0"/>
          </a:p>
          <a:p>
            <a:pPr algn="just">
              <a:buNone/>
            </a:pPr>
            <a:endParaRPr lang="cs-CZ" sz="1600" dirty="0" smtClean="0"/>
          </a:p>
          <a:p>
            <a:pPr algn="just">
              <a:buNone/>
            </a:pPr>
            <a:endParaRPr lang="cs-CZ" sz="1600" dirty="0" smtClean="0"/>
          </a:p>
          <a:p>
            <a:pPr algn="just">
              <a:buNone/>
            </a:pPr>
            <a:r>
              <a:rPr lang="cs-CZ" sz="1600" dirty="0" smtClean="0"/>
              <a:t>	</a:t>
            </a:r>
          </a:p>
          <a:p>
            <a:pPr algn="just">
              <a:buNone/>
            </a:pPr>
            <a:r>
              <a:rPr lang="cs-CZ" sz="1600" dirty="0" smtClean="0"/>
              <a:t>4) Připomenout, že ke vzniku nových hvězd je zapotřebí, smrt hvězdy staré.</a:t>
            </a:r>
          </a:p>
          <a:p>
            <a:pPr algn="just">
              <a:buNone/>
            </a:pPr>
            <a:r>
              <a:rPr lang="cs-CZ" sz="1600" dirty="0" smtClean="0"/>
              <a:t>5) </a:t>
            </a:r>
            <a:r>
              <a:rPr lang="cs-CZ" sz="1600" b="1" dirty="0" smtClean="0"/>
              <a:t>VIDEO</a:t>
            </a:r>
            <a:r>
              <a:rPr lang="cs-CZ" sz="1600" dirty="0" smtClean="0"/>
              <a:t> - jak vybuchuje supernova</a:t>
            </a:r>
          </a:p>
          <a:p>
            <a:pPr algn="just">
              <a:buNone/>
            </a:pPr>
            <a:endParaRPr lang="cs-CZ" sz="1600" dirty="0" smtClean="0"/>
          </a:p>
          <a:p>
            <a:pPr algn="just">
              <a:buNone/>
            </a:pPr>
            <a:r>
              <a:rPr lang="cs-CZ" sz="1600" dirty="0" smtClean="0"/>
              <a:t>	</a:t>
            </a:r>
            <a:r>
              <a:rPr lang="cs-CZ" sz="1600" dirty="0" smtClean="0">
                <a:hlinkClick r:id="rId3"/>
              </a:rPr>
              <a:t>https://www.youtube.com/watch?v=aysiMbgml5g</a:t>
            </a:r>
            <a:endParaRPr lang="cs-CZ" sz="1600" dirty="0" smtClean="0"/>
          </a:p>
          <a:p>
            <a:pPr algn="just">
              <a:buNone/>
            </a:pPr>
            <a:endParaRPr lang="cs-CZ" sz="2000" dirty="0" smtClean="0"/>
          </a:p>
          <a:p>
            <a:pPr algn="just">
              <a:buNone/>
            </a:pPr>
            <a:endParaRPr lang="cs-CZ" sz="2000" dirty="0" smtClean="0"/>
          </a:p>
          <a:p>
            <a:pPr algn="just">
              <a:buNone/>
            </a:pPr>
            <a:endParaRPr lang="cs-CZ" sz="2000" dirty="0" smtClean="0"/>
          </a:p>
        </p:txBody>
      </p:sp>
      <p:pic>
        <p:nvPicPr>
          <p:cNvPr id="5" name="Obrázek 4" descr="476050_article_photo_WckDuic0_900x.jpeg"/>
          <p:cNvPicPr>
            <a:picLocks noChangeAspect="1"/>
          </p:cNvPicPr>
          <p:nvPr/>
        </p:nvPicPr>
        <p:blipFill>
          <a:blip r:embed="rId4" cstate="print"/>
          <a:stretch>
            <a:fillRect/>
          </a:stretch>
        </p:blipFill>
        <p:spPr>
          <a:xfrm>
            <a:off x="5436096" y="1772816"/>
            <a:ext cx="3168352" cy="2400907"/>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3. kapitola</a:t>
            </a:r>
            <a:br>
              <a:rPr lang="cs-CZ" b="1" dirty="0" smtClean="0"/>
            </a:br>
            <a:r>
              <a:rPr lang="cs-CZ" b="1" dirty="0" err="1" smtClean="0"/>
              <a:t>Marťánkova</a:t>
            </a:r>
            <a:r>
              <a:rPr lang="cs-CZ" b="1" dirty="0" smtClean="0"/>
              <a:t> záludná otázka</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endParaRPr lang="cs-CZ" sz="1600" dirty="0" smtClean="0"/>
          </a:p>
          <a:p>
            <a:pPr algn="just">
              <a:buNone/>
            </a:pPr>
            <a:r>
              <a:rPr lang="cs-CZ" sz="1600" dirty="0" smtClean="0"/>
              <a:t>6) Ukázat několik obrázků supernov.</a:t>
            </a:r>
          </a:p>
          <a:p>
            <a:pPr algn="just">
              <a:buNone/>
            </a:pPr>
            <a:r>
              <a:rPr lang="cs-CZ" sz="1600" dirty="0" smtClean="0"/>
              <a:t>7) </a:t>
            </a:r>
            <a:r>
              <a:rPr lang="cs-CZ" sz="1600" b="1" dirty="0" smtClean="0"/>
              <a:t>VIDEO</a:t>
            </a:r>
            <a:r>
              <a:rPr lang="cs-CZ" sz="1600" dirty="0" smtClean="0"/>
              <a:t> - vznik Sluneční soustavy – DŮLEŽITÉ: exploze při zažehnutí hvězdy</a:t>
            </a:r>
          </a:p>
          <a:p>
            <a:pPr algn="just">
              <a:buNone/>
            </a:pPr>
            <a:endParaRPr lang="cs-CZ" sz="1600" dirty="0" smtClean="0"/>
          </a:p>
          <a:p>
            <a:pPr algn="just">
              <a:buNone/>
            </a:pPr>
            <a:r>
              <a:rPr lang="cs-CZ" sz="1600" dirty="0" smtClean="0"/>
              <a:t>	</a:t>
            </a:r>
            <a:r>
              <a:rPr lang="cs-CZ" sz="1600" dirty="0" smtClean="0">
                <a:hlinkClick r:id="rId2"/>
              </a:rPr>
              <a:t>https://www.youtube.com/watch?v=MGalnuFS2O0</a:t>
            </a:r>
            <a:endParaRPr lang="cs-CZ" sz="1600" dirty="0" smtClean="0"/>
          </a:p>
          <a:p>
            <a:pPr algn="just">
              <a:buNone/>
            </a:pPr>
            <a:endParaRPr lang="cs-CZ" sz="1600" dirty="0" smtClean="0"/>
          </a:p>
          <a:p>
            <a:pPr algn="just">
              <a:buNone/>
            </a:pPr>
            <a:r>
              <a:rPr lang="cs-CZ" sz="1600" dirty="0" smtClean="0"/>
              <a:t>8) </a:t>
            </a:r>
            <a:r>
              <a:rPr lang="cs-CZ" sz="1600" b="1" dirty="0" smtClean="0"/>
              <a:t>EXPERIMENT</a:t>
            </a:r>
            <a:r>
              <a:rPr lang="cs-CZ" sz="1600" dirty="0" smtClean="0"/>
              <a:t> - talíř, voda, pepř, jar + balónek, jako supernova</a:t>
            </a:r>
          </a:p>
          <a:p>
            <a:pPr algn="just">
              <a:buNone/>
            </a:pPr>
            <a:endParaRPr lang="cs-CZ" sz="1600" dirty="0" smtClean="0"/>
          </a:p>
          <a:p>
            <a:pPr algn="just">
              <a:buNone/>
            </a:pPr>
            <a:r>
              <a:rPr lang="cs-CZ" sz="1600" dirty="0" smtClean="0"/>
              <a:t>9) </a:t>
            </a:r>
            <a:r>
              <a:rPr lang="cs-CZ" sz="1600" b="1" dirty="0" smtClean="0"/>
              <a:t>VIDEO</a:t>
            </a:r>
            <a:r>
              <a:rPr lang="cs-CZ" sz="1600" dirty="0" smtClean="0"/>
              <a:t> - vznik Země (jak se nabaluje zbylý prach + asteroidy) - použít příměr se sněhovou koulí na stavění sněhuláka</a:t>
            </a:r>
          </a:p>
          <a:p>
            <a:pPr algn="just">
              <a:buNone/>
            </a:pPr>
            <a:endParaRPr lang="cs-CZ" sz="1600" dirty="0" smtClean="0"/>
          </a:p>
          <a:p>
            <a:pPr algn="just">
              <a:buNone/>
            </a:pPr>
            <a:endParaRPr lang="cs-CZ" sz="1600" dirty="0" smtClean="0">
              <a:hlinkClick r:id="rId3"/>
            </a:endParaRPr>
          </a:p>
          <a:p>
            <a:pPr algn="just">
              <a:buNone/>
            </a:pPr>
            <a:r>
              <a:rPr lang="cs-CZ" sz="1600" dirty="0" smtClean="0"/>
              <a:t>	</a:t>
            </a:r>
            <a:r>
              <a:rPr lang="cs-CZ" sz="1600" dirty="0" smtClean="0">
                <a:hlinkClick r:id="rId3"/>
              </a:rPr>
              <a:t>https://www.youtube.com/watch?v=7NfZBTt8AqI</a:t>
            </a:r>
            <a:endParaRPr lang="cs-CZ" sz="1600" dirty="0" smtClean="0"/>
          </a:p>
          <a:p>
            <a:pPr algn="just">
              <a:buNone/>
            </a:pPr>
            <a:endParaRPr lang="cs-CZ" sz="2000" dirty="0" smtClean="0"/>
          </a:p>
        </p:txBody>
      </p:sp>
      <p:pic>
        <p:nvPicPr>
          <p:cNvPr id="4" name="Obrázek 3" descr="Early-Solar-System.jpg"/>
          <p:cNvPicPr>
            <a:picLocks noChangeAspect="1"/>
          </p:cNvPicPr>
          <p:nvPr/>
        </p:nvPicPr>
        <p:blipFill>
          <a:blip r:embed="rId4" cstate="print"/>
          <a:stretch>
            <a:fillRect/>
          </a:stretch>
        </p:blipFill>
        <p:spPr>
          <a:xfrm>
            <a:off x="5364088" y="4365104"/>
            <a:ext cx="3024336" cy="200791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4. kapitola</a:t>
            </a:r>
            <a:br>
              <a:rPr lang="cs-CZ" b="1" dirty="0" smtClean="0"/>
            </a:br>
            <a:r>
              <a:rPr lang="cs-CZ" b="1" dirty="0" smtClean="0"/>
              <a:t>Měsíc</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Bertíkovi</a:t>
            </a:r>
            <a:r>
              <a:rPr lang="cs-CZ" sz="2000" dirty="0" smtClean="0"/>
              <a:t> se podařilo rychle usnout a byl znovu v kokpitu vesmírné rakety, kde na něj už čekal </a:t>
            </a:r>
            <a:r>
              <a:rPr lang="cs-CZ" sz="2000" dirty="0" err="1" smtClean="0"/>
              <a:t>Marťánek</a:t>
            </a:r>
            <a:r>
              <a:rPr lang="cs-CZ" sz="2000" dirty="0" smtClean="0"/>
              <a:t>. Odstartovali směrem k Zemi a </a:t>
            </a:r>
            <a:r>
              <a:rPr lang="cs-CZ" sz="2000" dirty="0" err="1" smtClean="0"/>
              <a:t>Bertík</a:t>
            </a:r>
            <a:r>
              <a:rPr lang="cs-CZ" sz="2000" dirty="0" smtClean="0"/>
              <a:t> celou cestu vyprávěl o vzniku Sluneční soustavy. Ani jeden nedávali pozor na cestu a skoro se srazili s měsícem. </a:t>
            </a:r>
            <a:r>
              <a:rPr lang="cs-CZ" sz="2000" dirty="0" err="1" smtClean="0"/>
              <a:t>Bertík</a:t>
            </a:r>
            <a:r>
              <a:rPr lang="cs-CZ" sz="2000" dirty="0" smtClean="0"/>
              <a:t> toho o měsíci ví spoustu, a proto </a:t>
            </a:r>
            <a:r>
              <a:rPr lang="cs-CZ" sz="2000" dirty="0" err="1" smtClean="0"/>
              <a:t>Marťánkovi</a:t>
            </a:r>
            <a:r>
              <a:rPr lang="cs-CZ" sz="2000" dirty="0" smtClean="0"/>
              <a:t> povídá kde jakou zajímavost. Letí se spolu podívat, kde na něm přistál první člověk. Nakonec přeci jen na Zemi dorazí a </a:t>
            </a:r>
            <a:r>
              <a:rPr lang="cs-CZ" sz="2000" dirty="0" err="1" smtClean="0"/>
              <a:t>Marťánek</a:t>
            </a:r>
            <a:r>
              <a:rPr lang="cs-CZ" sz="2000" dirty="0" smtClean="0"/>
              <a:t> se zarazí, protože si myslí, že někdo půlku měsíce ukradl. </a:t>
            </a:r>
            <a:r>
              <a:rPr lang="cs-CZ" sz="2000" dirty="0" err="1" smtClean="0"/>
              <a:t>Bertík</a:t>
            </a:r>
            <a:r>
              <a:rPr lang="cs-CZ" sz="2000" dirty="0" smtClean="0"/>
              <a:t> mu poté vysvětluje, jak se měsíc pohybuje, jakými prochází fázemi, načež si vše pomocí baterky a míčku vyzkoušeli.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4. kapitola</a:t>
            </a:r>
            <a:br>
              <a:rPr lang="cs-CZ" b="1" dirty="0" smtClean="0"/>
            </a:br>
            <a:r>
              <a:rPr lang="cs-CZ" b="1" dirty="0" smtClean="0"/>
              <a:t>Měsíc</a:t>
            </a:r>
            <a:endParaRPr lang="cs-CZ" b="1" dirty="0"/>
          </a:p>
        </p:txBody>
      </p:sp>
      <p:sp>
        <p:nvSpPr>
          <p:cNvPr id="17" name="Zástupný symbol pro obsah 16"/>
          <p:cNvSpPr>
            <a:spLocks noGrp="1"/>
          </p:cNvSpPr>
          <p:nvPr>
            <p:ph idx="1"/>
          </p:nvPr>
        </p:nvSpPr>
        <p:spPr>
          <a:xfrm>
            <a:off x="467544" y="1600200"/>
            <a:ext cx="8208912" cy="4525963"/>
          </a:xfrm>
        </p:spPr>
        <p:txBody>
          <a:bodyPr>
            <a:normAutofit fontScale="92500" lnSpcReduction="10000"/>
          </a:bodyPr>
          <a:lstStyle/>
          <a:p>
            <a:pPr algn="just">
              <a:buNone/>
            </a:pPr>
            <a:r>
              <a:rPr lang="cs-CZ" sz="1700" dirty="0" smtClean="0"/>
              <a:t>1) Opakování vzniku SL. Soustavy, tedy Slunce</a:t>
            </a:r>
          </a:p>
          <a:p>
            <a:pPr algn="just">
              <a:buNone/>
            </a:pPr>
            <a:r>
              <a:rPr lang="cs-CZ" sz="1700" dirty="0" smtClean="0"/>
              <a:t>2) Co všechno vidíme na nebi kromě Slunce? Další hvězdy a Měsíc (ukázat obr.1) Kdy měsíc a kdy Slunce?</a:t>
            </a:r>
          </a:p>
          <a:p>
            <a:pPr algn="just">
              <a:buNone/>
            </a:pPr>
            <a:r>
              <a:rPr lang="cs-CZ" sz="1700" dirty="0" smtClean="0"/>
              <a:t>3) Říkali jsme jak vzniklo Slunce, ale kde se vzal Měsíc?</a:t>
            </a:r>
          </a:p>
          <a:p>
            <a:pPr algn="just">
              <a:buNone/>
            </a:pPr>
            <a:endParaRPr lang="cs-CZ" sz="1700" dirty="0" smtClean="0"/>
          </a:p>
          <a:p>
            <a:pPr algn="just">
              <a:buNone/>
            </a:pPr>
            <a:r>
              <a:rPr lang="cs-CZ" sz="1700" dirty="0" smtClean="0"/>
              <a:t>	</a:t>
            </a:r>
            <a:r>
              <a:rPr lang="cs-CZ" sz="1700" b="1" dirty="0" smtClean="0"/>
              <a:t>VIDEO</a:t>
            </a:r>
            <a:r>
              <a:rPr lang="cs-CZ" sz="1700" dirty="0" smtClean="0"/>
              <a:t>	</a:t>
            </a:r>
            <a:r>
              <a:rPr lang="cs-CZ" sz="1700" dirty="0" smtClean="0">
                <a:hlinkClick r:id="rId2"/>
              </a:rPr>
              <a:t>https://www.youtube.com/watch?v=dPJG5oVjvME</a:t>
            </a:r>
            <a:r>
              <a:rPr lang="cs-CZ" sz="1700" dirty="0" smtClean="0"/>
              <a:t>	(1:40)</a:t>
            </a:r>
          </a:p>
          <a:p>
            <a:pPr algn="just">
              <a:buNone/>
            </a:pPr>
            <a:endParaRPr lang="cs-CZ" sz="1700" dirty="0" smtClean="0"/>
          </a:p>
          <a:p>
            <a:pPr algn="just">
              <a:buNone/>
            </a:pPr>
            <a:r>
              <a:rPr lang="cs-CZ" sz="1700" dirty="0" smtClean="0"/>
              <a:t>4) Znovu obrázek, vypadá měsíc vždycky takhle?</a:t>
            </a:r>
          </a:p>
          <a:p>
            <a:pPr algn="just">
              <a:buNone/>
            </a:pPr>
            <a:r>
              <a:rPr lang="cs-CZ" sz="1700" dirty="0" smtClean="0"/>
              <a:t>5) </a:t>
            </a:r>
            <a:r>
              <a:rPr lang="cs-CZ" sz="1700" b="1" dirty="0" smtClean="0"/>
              <a:t>VIDEO</a:t>
            </a:r>
            <a:r>
              <a:rPr lang="cs-CZ" sz="1700" dirty="0" smtClean="0"/>
              <a:t> - Fáze měsíce</a:t>
            </a:r>
          </a:p>
          <a:p>
            <a:pPr algn="just">
              <a:buNone/>
            </a:pPr>
            <a:endParaRPr lang="cs-CZ" sz="1700" dirty="0" smtClean="0"/>
          </a:p>
          <a:p>
            <a:pPr algn="just">
              <a:buNone/>
            </a:pPr>
            <a:r>
              <a:rPr lang="cs-CZ" sz="1700" dirty="0" smtClean="0"/>
              <a:t>	</a:t>
            </a:r>
            <a:r>
              <a:rPr lang="cs-CZ" sz="1700" dirty="0" smtClean="0">
                <a:hlinkClick r:id="rId3"/>
              </a:rPr>
              <a:t>https://www.youtube.com/watch?v=icCGvR2LaSI</a:t>
            </a:r>
            <a:endParaRPr lang="cs-CZ" sz="1700" dirty="0" smtClean="0"/>
          </a:p>
          <a:p>
            <a:pPr algn="just">
              <a:buNone/>
            </a:pPr>
            <a:endParaRPr lang="cs-CZ" sz="1700" dirty="0" smtClean="0"/>
          </a:p>
          <a:p>
            <a:pPr algn="just">
              <a:buNone/>
            </a:pPr>
            <a:r>
              <a:rPr lang="cs-CZ" sz="1700" dirty="0" smtClean="0"/>
              <a:t>6) Jak to? Měsíc nesvítí, ale odráží světlo od Slunce</a:t>
            </a:r>
          </a:p>
          <a:p>
            <a:pPr algn="just">
              <a:buNone/>
            </a:pPr>
            <a:r>
              <a:rPr lang="cs-CZ" sz="1700" dirty="0" smtClean="0"/>
              <a:t>7) </a:t>
            </a:r>
            <a:r>
              <a:rPr lang="cs-CZ" sz="1700" b="1" dirty="0" smtClean="0"/>
              <a:t>EXPERIMENT</a:t>
            </a:r>
          </a:p>
          <a:p>
            <a:pPr algn="just">
              <a:buNone/>
            </a:pPr>
            <a:endParaRPr lang="cs-CZ" sz="1700" dirty="0" smtClean="0"/>
          </a:p>
          <a:p>
            <a:pPr algn="just">
              <a:buNone/>
            </a:pPr>
            <a:r>
              <a:rPr lang="cs-CZ" sz="1700" dirty="0" smtClean="0"/>
              <a:t>	</a:t>
            </a:r>
            <a:r>
              <a:rPr lang="cs-CZ" sz="1700" dirty="0" smtClean="0">
                <a:hlinkClick r:id="rId4"/>
              </a:rPr>
              <a:t>https://www.youtube.com/watch?v=wz01pTvuMa0</a:t>
            </a:r>
            <a:endParaRPr lang="cs-CZ" sz="1700" dirty="0" smtClean="0"/>
          </a:p>
          <a:p>
            <a:pPr algn="just">
              <a:buNone/>
            </a:pPr>
            <a:endParaRPr lang="cs-CZ" sz="2000" dirty="0" smtClean="0"/>
          </a:p>
          <a:p>
            <a:pPr algn="just">
              <a:buNone/>
            </a:pPr>
            <a:endParaRPr lang="cs-CZ" sz="2000" dirty="0" smtClean="0"/>
          </a:p>
        </p:txBody>
      </p:sp>
      <p:pic>
        <p:nvPicPr>
          <p:cNvPr id="4" name="Obrázek 3" descr="1. Měsíc.jpg"/>
          <p:cNvPicPr>
            <a:picLocks noChangeAspect="1"/>
          </p:cNvPicPr>
          <p:nvPr/>
        </p:nvPicPr>
        <p:blipFill>
          <a:blip r:embed="rId5" cstate="print"/>
          <a:stretch>
            <a:fillRect/>
          </a:stretch>
        </p:blipFill>
        <p:spPr>
          <a:xfrm>
            <a:off x="5508104" y="3717032"/>
            <a:ext cx="3110746" cy="194421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4. kapitola</a:t>
            </a:r>
            <a:br>
              <a:rPr lang="cs-CZ" b="1" dirty="0" smtClean="0"/>
            </a:br>
            <a:r>
              <a:rPr lang="cs-CZ" b="1" dirty="0" smtClean="0"/>
              <a:t>Měsíc</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8) </a:t>
            </a:r>
            <a:r>
              <a:rPr lang="cs-CZ" sz="1600" b="1" dirty="0" smtClean="0"/>
              <a:t>VÝROBEK</a:t>
            </a:r>
            <a:r>
              <a:rPr lang="cs-CZ" sz="1600" dirty="0" smtClean="0"/>
              <a:t> – Jednoduchý měřič fází měsíce</a:t>
            </a:r>
          </a:p>
          <a:p>
            <a:pPr algn="just">
              <a:buNone/>
            </a:pPr>
            <a:endParaRPr lang="cs-CZ" sz="1600" dirty="0" smtClean="0"/>
          </a:p>
          <a:p>
            <a:pPr algn="just">
              <a:buNone/>
            </a:pPr>
            <a:r>
              <a:rPr lang="cs-CZ" sz="1600" dirty="0" smtClean="0"/>
              <a:t>	</a:t>
            </a:r>
            <a:r>
              <a:rPr lang="cs-CZ" sz="1600" dirty="0" smtClean="0">
                <a:hlinkClick r:id="rId2"/>
              </a:rPr>
              <a:t>https://www.youtube.com/watch?v=8lQsU_YqlWQ</a:t>
            </a:r>
            <a:endParaRPr lang="cs-CZ" sz="1600" dirty="0" smtClean="0"/>
          </a:p>
          <a:p>
            <a:pPr algn="just">
              <a:buNone/>
            </a:pPr>
            <a:endParaRPr lang="cs-CZ" sz="1600" dirty="0" smtClean="0"/>
          </a:p>
          <a:p>
            <a:pPr algn="just">
              <a:buNone/>
            </a:pPr>
            <a:r>
              <a:rPr lang="cs-CZ" sz="1600" dirty="0" smtClean="0"/>
              <a:t>9) Přistání na měsíci - vyprávění + video</a:t>
            </a:r>
          </a:p>
          <a:p>
            <a:pPr algn="just">
              <a:buNone/>
            </a:pPr>
            <a:r>
              <a:rPr lang="cs-CZ" sz="1600" dirty="0" smtClean="0"/>
              <a:t>	</a:t>
            </a:r>
            <a:r>
              <a:rPr lang="cs-CZ" sz="1600" b="1" dirty="0" smtClean="0"/>
              <a:t>Obrázek</a:t>
            </a:r>
            <a:r>
              <a:rPr lang="cs-CZ" sz="1600" dirty="0" smtClean="0"/>
              <a:t> astronautů Apolla 11 - NA, BA, MC</a:t>
            </a:r>
          </a:p>
          <a:p>
            <a:pPr algn="just">
              <a:buNone/>
            </a:pPr>
            <a:endParaRPr lang="cs-CZ" sz="1600" dirty="0" smtClean="0"/>
          </a:p>
          <a:p>
            <a:pPr algn="just">
              <a:buNone/>
            </a:pPr>
            <a:r>
              <a:rPr lang="cs-CZ" sz="1600" dirty="0" smtClean="0"/>
              <a:t>	</a:t>
            </a:r>
            <a:r>
              <a:rPr lang="cs-CZ" sz="1600" dirty="0" smtClean="0">
                <a:hlinkClick r:id="rId3"/>
              </a:rPr>
              <a:t>https://www.youtube.com/watch?v=XSLRMdYSA9M</a:t>
            </a:r>
            <a:r>
              <a:rPr lang="cs-CZ" sz="1600" dirty="0" smtClean="0"/>
              <a:t> 	(Start Apolla 11)</a:t>
            </a:r>
          </a:p>
          <a:p>
            <a:pPr algn="just">
              <a:buNone/>
            </a:pPr>
            <a:r>
              <a:rPr lang="cs-CZ" sz="1600" dirty="0" smtClean="0"/>
              <a:t>	</a:t>
            </a:r>
            <a:r>
              <a:rPr lang="cs-CZ" sz="1600" dirty="0" smtClean="0">
                <a:hlinkClick r:id="rId4"/>
              </a:rPr>
              <a:t>https://www.youtube.com/watch?v=RMINSD7MmT4</a:t>
            </a:r>
            <a:r>
              <a:rPr lang="cs-CZ" sz="1600" dirty="0" smtClean="0"/>
              <a:t> 	(výstup z modulu)</a:t>
            </a:r>
          </a:p>
          <a:p>
            <a:pPr algn="just">
              <a:buNone/>
            </a:pPr>
            <a:endParaRPr lang="cs-CZ" sz="1600" dirty="0" smtClean="0"/>
          </a:p>
          <a:p>
            <a:pPr algn="just">
              <a:buNone/>
            </a:pPr>
            <a:r>
              <a:rPr lang="cs-CZ" sz="1600" dirty="0" smtClean="0"/>
              <a:t>	</a:t>
            </a:r>
            <a:r>
              <a:rPr lang="cs-CZ" sz="1600" b="1" dirty="0" smtClean="0"/>
              <a:t>start </a:t>
            </a:r>
            <a:r>
              <a:rPr lang="cs-CZ" sz="1600" dirty="0" smtClean="0"/>
              <a:t>		16.7.1969</a:t>
            </a:r>
          </a:p>
          <a:p>
            <a:pPr algn="just">
              <a:buNone/>
            </a:pPr>
            <a:r>
              <a:rPr lang="cs-CZ" sz="1600" dirty="0" smtClean="0"/>
              <a:t>	</a:t>
            </a:r>
            <a:r>
              <a:rPr lang="cs-CZ" sz="1600" b="1" dirty="0" smtClean="0"/>
              <a:t>přistání </a:t>
            </a:r>
            <a:r>
              <a:rPr lang="cs-CZ" sz="1600" dirty="0" smtClean="0"/>
              <a:t>	20.7.1969</a:t>
            </a:r>
          </a:p>
          <a:p>
            <a:pPr algn="just">
              <a:buNone/>
            </a:pPr>
            <a:r>
              <a:rPr lang="cs-CZ" sz="1600" dirty="0" smtClean="0"/>
              <a:t>	</a:t>
            </a:r>
            <a:r>
              <a:rPr lang="cs-CZ" sz="1600" b="1" dirty="0" smtClean="0"/>
              <a:t>návrat	</a:t>
            </a:r>
            <a:r>
              <a:rPr lang="cs-CZ" sz="1600" dirty="0" smtClean="0"/>
              <a:t>	24.7.1969</a:t>
            </a:r>
          </a:p>
        </p:txBody>
      </p:sp>
      <p:pic>
        <p:nvPicPr>
          <p:cNvPr id="4" name="Obrázek 3" descr="2. NA, BA, Michael Collins.jpg"/>
          <p:cNvPicPr>
            <a:picLocks noChangeAspect="1"/>
          </p:cNvPicPr>
          <p:nvPr/>
        </p:nvPicPr>
        <p:blipFill>
          <a:blip r:embed="rId5" cstate="print"/>
          <a:stretch>
            <a:fillRect/>
          </a:stretch>
        </p:blipFill>
        <p:spPr>
          <a:xfrm>
            <a:off x="5868144" y="1628800"/>
            <a:ext cx="2595590" cy="1872208"/>
          </a:xfrm>
          <a:prstGeom prst="rect">
            <a:avLst/>
          </a:prstGeom>
          <a:effectLst>
            <a:outerShdw blurRad="50800" dist="38100" dir="10800000" algn="r" rotWithShape="0">
              <a:prstClr val="black">
                <a:alpha val="40000"/>
              </a:prstClr>
            </a:outerShdw>
          </a:effectLst>
        </p:spPr>
      </p:pic>
      <p:pic>
        <p:nvPicPr>
          <p:cNvPr id="5" name="Obrázek 4" descr="3. moon-landing.jpg"/>
          <p:cNvPicPr>
            <a:picLocks noChangeAspect="1"/>
          </p:cNvPicPr>
          <p:nvPr/>
        </p:nvPicPr>
        <p:blipFill>
          <a:blip r:embed="rId6" cstate="print"/>
          <a:stretch>
            <a:fillRect/>
          </a:stretch>
        </p:blipFill>
        <p:spPr>
          <a:xfrm>
            <a:off x="5148064" y="4653136"/>
            <a:ext cx="3250733" cy="1726952"/>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5. kapitola</a:t>
            </a:r>
            <a:br>
              <a:rPr lang="cs-CZ" b="1" dirty="0" smtClean="0"/>
            </a:br>
            <a:r>
              <a:rPr lang="cs-CZ" b="1" dirty="0" smtClean="0"/>
              <a:t>Výlet za Sluníčkem do muzea</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se s tatínkem vydají o státní svátek do městského muzea navštívit výstavu věnovanou Slunci a hvězdám. </a:t>
            </a:r>
            <a:r>
              <a:rPr lang="cs-CZ" sz="2000" dirty="0" err="1" smtClean="0"/>
              <a:t>Bertíka</a:t>
            </a:r>
            <a:r>
              <a:rPr lang="cs-CZ" sz="2000" dirty="0" smtClean="0"/>
              <a:t> ihned zaujme obrovský model Sluneční soustavy, který ukazuje, jak jsou všechny planety oproti Sluníčku malinké. Tatínek vykládá </a:t>
            </a:r>
            <a:r>
              <a:rPr lang="cs-CZ" sz="2000" dirty="0" err="1" smtClean="0"/>
              <a:t>Bertíkovi</a:t>
            </a:r>
            <a:r>
              <a:rPr lang="cs-CZ" sz="2000" dirty="0" smtClean="0"/>
              <a:t>, co vše pro nás Slunce dělá. Dává nám teplo a světlo. Kdysi Slunce lidé uctívali jako boha. Na výstavě si prohlížejí také spoustu fotografií pořízených </a:t>
            </a:r>
            <a:r>
              <a:rPr lang="cs-CZ" sz="2000" dirty="0" err="1" smtClean="0"/>
              <a:t>Hubblovo</a:t>
            </a:r>
            <a:r>
              <a:rPr lang="cs-CZ" sz="2000" dirty="0" smtClean="0"/>
              <a:t> teleskopem, zejména mlhoviny a galaxie. Řeč přijde též na život hvězdiček, jejich smrt, kde se rodí a jak umírají.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5. kapitola</a:t>
            </a:r>
            <a:br>
              <a:rPr lang="cs-CZ" b="1" dirty="0" smtClean="0"/>
            </a:br>
            <a:r>
              <a:rPr lang="cs-CZ" b="1" dirty="0" smtClean="0"/>
              <a:t>Výlet za Sluníčkem do muzea</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endParaRPr lang="cs-CZ" sz="1600" dirty="0" smtClean="0"/>
          </a:p>
          <a:p>
            <a:pPr algn="just">
              <a:buNone/>
            </a:pPr>
            <a:r>
              <a:rPr lang="cs-CZ" sz="1600" dirty="0" smtClean="0"/>
              <a:t>1) </a:t>
            </a:r>
            <a:r>
              <a:rPr lang="cs-CZ" sz="1600" b="1" dirty="0" smtClean="0"/>
              <a:t>Obrázek</a:t>
            </a:r>
            <a:r>
              <a:rPr lang="cs-CZ" sz="1600" dirty="0" smtClean="0"/>
              <a:t> Slunce - k čemu už víme, že je důležité? </a:t>
            </a:r>
          </a:p>
          <a:p>
            <a:pPr algn="just">
              <a:buNone/>
            </a:pPr>
            <a:r>
              <a:rPr lang="cs-CZ" sz="1600" dirty="0" smtClean="0"/>
              <a:t>		</a:t>
            </a:r>
            <a:r>
              <a:rPr lang="cs-CZ" sz="1200" dirty="0" smtClean="0"/>
              <a:t>(vzal jsem je do koupelny, zhasnul a pak rozsvítil baterku)</a:t>
            </a:r>
          </a:p>
          <a:p>
            <a:pPr algn="just">
              <a:buNone/>
            </a:pPr>
            <a:r>
              <a:rPr lang="cs-CZ" sz="1600" dirty="0" smtClean="0"/>
              <a:t>2) Život Slunce (hvězd) - narození, život, smrt</a:t>
            </a:r>
          </a:p>
          <a:p>
            <a:pPr algn="just">
              <a:buNone/>
            </a:pPr>
            <a:r>
              <a:rPr lang="cs-CZ" sz="1600" dirty="0" smtClean="0"/>
              <a:t>3) Narození, ukázat obrázek Orlí mlhoviny + detail... Připomenout experiment s pepřem</a:t>
            </a:r>
          </a:p>
          <a:p>
            <a:pPr algn="just">
              <a:buNone/>
            </a:pPr>
            <a:r>
              <a:rPr lang="cs-CZ" sz="1600" dirty="0" smtClean="0"/>
              <a:t>4) SMRT - ukázat mlhoviny - obrázky</a:t>
            </a:r>
          </a:p>
          <a:p>
            <a:pPr algn="just">
              <a:buNone/>
            </a:pPr>
            <a:r>
              <a:rPr lang="cs-CZ" sz="1600" dirty="0" smtClean="0"/>
              <a:t>	</a:t>
            </a:r>
            <a:r>
              <a:rPr lang="cs-CZ" sz="1600" b="1" dirty="0" smtClean="0"/>
              <a:t>VIDEO</a:t>
            </a:r>
            <a:r>
              <a:rPr lang="cs-CZ" sz="1600" dirty="0" smtClean="0"/>
              <a:t>		</a:t>
            </a:r>
            <a:r>
              <a:rPr lang="cs-CZ" sz="1600" dirty="0" smtClean="0">
                <a:hlinkClick r:id="rId2"/>
              </a:rPr>
              <a:t>https://www.youtube.com/watch?v=aysiMbgml5g</a:t>
            </a:r>
            <a:r>
              <a:rPr lang="cs-CZ" sz="1600" dirty="0" smtClean="0"/>
              <a:t>    	(supernova)</a:t>
            </a:r>
          </a:p>
          <a:p>
            <a:pPr algn="just">
              <a:buNone/>
            </a:pPr>
            <a:r>
              <a:rPr lang="cs-CZ" sz="1600" dirty="0" smtClean="0"/>
              <a:t>			</a:t>
            </a:r>
            <a:r>
              <a:rPr lang="cs-CZ" sz="1600" dirty="0" smtClean="0">
                <a:hlinkClick r:id="rId3"/>
              </a:rPr>
              <a:t>https://www.youtube.com/watch?v=iauIP8swfBY</a:t>
            </a:r>
            <a:r>
              <a:rPr lang="cs-CZ" sz="1600" dirty="0" smtClean="0"/>
              <a:t>	(smrt Slunce)</a:t>
            </a:r>
          </a:p>
          <a:p>
            <a:pPr algn="just">
              <a:buNone/>
            </a:pPr>
            <a:endParaRPr lang="cs-CZ" sz="2000" dirty="0" smtClean="0"/>
          </a:p>
        </p:txBody>
      </p:sp>
      <p:pic>
        <p:nvPicPr>
          <p:cNvPr id="4" name="Obrázek 3" descr="1. Orlí mlhovina.jpg"/>
          <p:cNvPicPr>
            <a:picLocks noChangeAspect="1"/>
          </p:cNvPicPr>
          <p:nvPr/>
        </p:nvPicPr>
        <p:blipFill>
          <a:blip r:embed="rId4" cstate="print"/>
          <a:stretch>
            <a:fillRect/>
          </a:stretch>
        </p:blipFill>
        <p:spPr>
          <a:xfrm>
            <a:off x="467544" y="4221088"/>
            <a:ext cx="2160240" cy="2160240"/>
          </a:xfrm>
          <a:prstGeom prst="rect">
            <a:avLst/>
          </a:prstGeom>
          <a:effectLst>
            <a:outerShdw blurRad="50800" dist="38100" dir="10800000" algn="r" rotWithShape="0">
              <a:prstClr val="black">
                <a:alpha val="40000"/>
              </a:prstClr>
            </a:outerShdw>
          </a:effectLst>
        </p:spPr>
      </p:pic>
      <p:pic>
        <p:nvPicPr>
          <p:cNvPr id="5" name="Obrázek 4" descr="1a. detail - Sloupy stvoření.jpg"/>
          <p:cNvPicPr>
            <a:picLocks noChangeAspect="1"/>
          </p:cNvPicPr>
          <p:nvPr/>
        </p:nvPicPr>
        <p:blipFill>
          <a:blip r:embed="rId5" cstate="print"/>
          <a:stretch>
            <a:fillRect/>
          </a:stretch>
        </p:blipFill>
        <p:spPr>
          <a:xfrm>
            <a:off x="3203848" y="4221088"/>
            <a:ext cx="2808312" cy="2161084"/>
          </a:xfrm>
          <a:prstGeom prst="rect">
            <a:avLst/>
          </a:prstGeom>
          <a:effectLst>
            <a:outerShdw blurRad="50800" dist="38100" dir="10800000" algn="r" rotWithShape="0">
              <a:prstClr val="black">
                <a:alpha val="40000"/>
              </a:prstClr>
            </a:outerShdw>
          </a:effectLst>
        </p:spPr>
      </p:pic>
      <p:pic>
        <p:nvPicPr>
          <p:cNvPr id="7" name="Obrázek 6" descr="6. Kočičí oko nebula.jpg"/>
          <p:cNvPicPr>
            <a:picLocks noChangeAspect="1"/>
          </p:cNvPicPr>
          <p:nvPr/>
        </p:nvPicPr>
        <p:blipFill>
          <a:blip r:embed="rId6" cstate="print"/>
          <a:stretch>
            <a:fillRect/>
          </a:stretch>
        </p:blipFill>
        <p:spPr>
          <a:xfrm>
            <a:off x="6516216" y="4221088"/>
            <a:ext cx="2160240" cy="216024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5. kapitola</a:t>
            </a:r>
            <a:br>
              <a:rPr lang="cs-CZ" b="1" dirty="0" smtClean="0"/>
            </a:br>
            <a:r>
              <a:rPr lang="cs-CZ" b="1" dirty="0" smtClean="0"/>
              <a:t>Výlet za Sluníčkem do muzea</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endParaRPr lang="cs-CZ" sz="1600" dirty="0" smtClean="0"/>
          </a:p>
          <a:p>
            <a:pPr algn="just">
              <a:buNone/>
            </a:pPr>
            <a:r>
              <a:rPr lang="cs-CZ" sz="1600" dirty="0" smtClean="0"/>
              <a:t>5) </a:t>
            </a:r>
            <a:r>
              <a:rPr lang="cs-CZ" sz="1600" b="1" dirty="0" smtClean="0"/>
              <a:t>EXPERIMENT</a:t>
            </a:r>
            <a:r>
              <a:rPr lang="cs-CZ" sz="1600" dirty="0" smtClean="0"/>
              <a:t> - mléko, jar, barvivo (supernova a překreslit na čtvrtku)</a:t>
            </a:r>
          </a:p>
          <a:p>
            <a:pPr algn="just">
              <a:buNone/>
            </a:pPr>
            <a:endParaRPr lang="cs-CZ" sz="1600" dirty="0" smtClean="0"/>
          </a:p>
          <a:p>
            <a:pPr algn="just">
              <a:buNone/>
            </a:pPr>
            <a:r>
              <a:rPr lang="cs-CZ" sz="1600" dirty="0" smtClean="0"/>
              <a:t>		</a:t>
            </a:r>
            <a:r>
              <a:rPr lang="cs-CZ" sz="1600" dirty="0" smtClean="0">
                <a:hlinkClick r:id="rId2"/>
              </a:rPr>
              <a:t>https://www.youtube.com/watch?v=mDKxnaWovYg</a:t>
            </a:r>
            <a:endParaRPr lang="cs-CZ" sz="1600" dirty="0" smtClean="0"/>
          </a:p>
          <a:p>
            <a:pPr algn="just">
              <a:buNone/>
            </a:pPr>
            <a:endParaRPr lang="cs-CZ" sz="1600" dirty="0" smtClean="0"/>
          </a:p>
          <a:p>
            <a:pPr algn="just">
              <a:buNone/>
            </a:pPr>
            <a:r>
              <a:rPr lang="cs-CZ" sz="1600" dirty="0" smtClean="0"/>
              <a:t>6) </a:t>
            </a:r>
            <a:r>
              <a:rPr lang="cs-CZ" sz="1600" b="1" dirty="0" smtClean="0"/>
              <a:t>Obrázek </a:t>
            </a:r>
            <a:r>
              <a:rPr lang="cs-CZ" sz="1600" dirty="0" smtClean="0"/>
              <a:t>průřez Sluncem</a:t>
            </a:r>
          </a:p>
          <a:p>
            <a:pPr algn="just">
              <a:buNone/>
            </a:pPr>
            <a:r>
              <a:rPr lang="cs-CZ" sz="1600" dirty="0" smtClean="0"/>
              <a:t>7) Slunce neustále vybuchuje, ale jeho vlastní gravitace ho drží pohromadě</a:t>
            </a:r>
          </a:p>
          <a:p>
            <a:pPr algn="just">
              <a:buNone/>
            </a:pPr>
            <a:r>
              <a:rPr lang="cs-CZ" sz="1600" dirty="0" smtClean="0"/>
              <a:t>			</a:t>
            </a:r>
            <a:r>
              <a:rPr lang="cs-CZ" sz="1200" b="1" dirty="0" smtClean="0"/>
              <a:t>Experiment s balónkem (vzduch chce ven, ale obal ho drží uvnitř)</a:t>
            </a:r>
          </a:p>
          <a:p>
            <a:pPr algn="just">
              <a:buNone/>
            </a:pPr>
            <a:r>
              <a:rPr lang="cs-CZ" sz="1600" dirty="0" smtClean="0"/>
              <a:t>8) </a:t>
            </a:r>
            <a:r>
              <a:rPr lang="cs-CZ" sz="1600" b="1" dirty="0" smtClean="0"/>
              <a:t>Obrázky</a:t>
            </a:r>
            <a:r>
              <a:rPr lang="cs-CZ" sz="1600" dirty="0" smtClean="0"/>
              <a:t> galaxií - Co to je? Kolik je tam hvězd? </a:t>
            </a:r>
          </a:p>
          <a:p>
            <a:pPr algn="just">
              <a:buNone/>
            </a:pPr>
            <a:r>
              <a:rPr lang="cs-CZ" sz="1600" dirty="0" smtClean="0"/>
              <a:t>9) Sluneční soustava = rodinný dům	 //	 Galaxie = město hvězd</a:t>
            </a:r>
          </a:p>
        </p:txBody>
      </p:sp>
      <p:pic>
        <p:nvPicPr>
          <p:cNvPr id="4" name="Obrázek 3" descr="SLunce.jpg"/>
          <p:cNvPicPr>
            <a:picLocks noChangeAspect="1"/>
          </p:cNvPicPr>
          <p:nvPr/>
        </p:nvPicPr>
        <p:blipFill>
          <a:blip r:embed="rId3" cstate="print"/>
          <a:stretch>
            <a:fillRect/>
          </a:stretch>
        </p:blipFill>
        <p:spPr>
          <a:xfrm>
            <a:off x="467544" y="4653136"/>
            <a:ext cx="1979734" cy="1888996"/>
          </a:xfrm>
          <a:prstGeom prst="rect">
            <a:avLst/>
          </a:prstGeom>
          <a:effectLst>
            <a:outerShdw blurRad="50800" dist="38100" dir="10800000" algn="r" rotWithShape="0">
              <a:prstClr val="black">
                <a:alpha val="40000"/>
              </a:prstClr>
            </a:outerShdw>
          </a:effectLst>
        </p:spPr>
      </p:pic>
      <p:pic>
        <p:nvPicPr>
          <p:cNvPr id="5" name="Obrázek 4" descr="průřez Sluncem.jpg"/>
          <p:cNvPicPr>
            <a:picLocks noChangeAspect="1"/>
          </p:cNvPicPr>
          <p:nvPr/>
        </p:nvPicPr>
        <p:blipFill>
          <a:blip r:embed="rId4" cstate="print"/>
          <a:stretch>
            <a:fillRect/>
          </a:stretch>
        </p:blipFill>
        <p:spPr>
          <a:xfrm>
            <a:off x="3203848" y="4653136"/>
            <a:ext cx="2088232" cy="1907880"/>
          </a:xfrm>
          <a:prstGeom prst="rect">
            <a:avLst/>
          </a:prstGeom>
          <a:effectLst>
            <a:outerShdw blurRad="50800" dist="38100" dir="10800000" algn="r" rotWithShape="0">
              <a:prstClr val="black">
                <a:alpha val="40000"/>
              </a:prstClr>
            </a:outerShdw>
          </a:effectLst>
        </p:spPr>
      </p:pic>
      <p:pic>
        <p:nvPicPr>
          <p:cNvPr id="6" name="Obrázek 5" descr="Andromeda.jpg"/>
          <p:cNvPicPr>
            <a:picLocks noChangeAspect="1"/>
          </p:cNvPicPr>
          <p:nvPr/>
        </p:nvPicPr>
        <p:blipFill>
          <a:blip r:embed="rId5" cstate="print"/>
          <a:stretch>
            <a:fillRect/>
          </a:stretch>
        </p:blipFill>
        <p:spPr>
          <a:xfrm>
            <a:off x="6012160" y="4653136"/>
            <a:ext cx="2728595" cy="187220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bychom s nimi mohli dělat?</a:t>
            </a:r>
            <a:endParaRPr lang="cs-CZ" b="1" dirty="0"/>
          </a:p>
        </p:txBody>
      </p:sp>
      <p:pic>
        <p:nvPicPr>
          <p:cNvPr id="4" name="Zástupný symbol pro obsah 3" descr="Mluvit s nimi.jpg"/>
          <p:cNvPicPr>
            <a:picLocks noGrp="1" noChangeAspect="1"/>
          </p:cNvPicPr>
          <p:nvPr>
            <p:ph idx="1"/>
          </p:nvPr>
        </p:nvPicPr>
        <p:blipFill>
          <a:blip r:embed="rId2" cstate="print"/>
          <a:stretch>
            <a:fillRect/>
          </a:stretch>
        </p:blipFill>
        <p:spPr>
          <a:xfrm rot="19620747">
            <a:off x="845776" y="2211826"/>
            <a:ext cx="3225697" cy="2131809"/>
          </a:xfrm>
          <a:effectLst>
            <a:outerShdw blurRad="50800" dist="38100" dir="10800000" algn="r" rotWithShape="0">
              <a:prstClr val="black">
                <a:alpha val="40000"/>
              </a:prstClr>
            </a:outerShdw>
          </a:effectLst>
        </p:spPr>
      </p:pic>
      <p:pic>
        <p:nvPicPr>
          <p:cNvPr id="5" name="Obrázek 4" descr="hýbe se.jpg"/>
          <p:cNvPicPr>
            <a:picLocks noChangeAspect="1"/>
          </p:cNvPicPr>
          <p:nvPr/>
        </p:nvPicPr>
        <p:blipFill>
          <a:blip r:embed="rId3" cstate="print"/>
          <a:stretch>
            <a:fillRect/>
          </a:stretch>
        </p:blipFill>
        <p:spPr>
          <a:xfrm rot="2109911">
            <a:off x="4909253" y="2246269"/>
            <a:ext cx="3515714" cy="1977590"/>
          </a:xfrm>
          <a:prstGeom prst="rect">
            <a:avLst/>
          </a:prstGeom>
          <a:effectLst>
            <a:outerShdw blurRad="50800" dist="38100" dir="10800000" algn="r" rotWithShape="0">
              <a:prstClr val="black">
                <a:alpha val="40000"/>
              </a:prstClr>
            </a:outerShdw>
          </a:effectLst>
        </p:spPr>
      </p:pic>
      <p:pic>
        <p:nvPicPr>
          <p:cNvPr id="6" name="Obrázek 5" descr="šumí.jpeg"/>
          <p:cNvPicPr>
            <a:picLocks noChangeAspect="1"/>
          </p:cNvPicPr>
          <p:nvPr/>
        </p:nvPicPr>
        <p:blipFill>
          <a:blip r:embed="rId4" cstate="print"/>
          <a:stretch>
            <a:fillRect/>
          </a:stretch>
        </p:blipFill>
        <p:spPr>
          <a:xfrm>
            <a:off x="5004048" y="4221088"/>
            <a:ext cx="3635896" cy="2083368"/>
          </a:xfrm>
          <a:prstGeom prst="rect">
            <a:avLst/>
          </a:prstGeom>
          <a:effectLst>
            <a:outerShdw blurRad="50800" dist="38100" dir="10800000" algn="r" rotWithShape="0">
              <a:prstClr val="black">
                <a:alpha val="40000"/>
              </a:prstClr>
            </a:outerShdw>
          </a:effectLst>
        </p:spPr>
      </p:pic>
      <p:pic>
        <p:nvPicPr>
          <p:cNvPr id="7" name="Obrázek 6" descr="bublá.jpg"/>
          <p:cNvPicPr>
            <a:picLocks noChangeAspect="1"/>
          </p:cNvPicPr>
          <p:nvPr/>
        </p:nvPicPr>
        <p:blipFill>
          <a:blip r:embed="rId5" cstate="print"/>
          <a:stretch>
            <a:fillRect/>
          </a:stretch>
        </p:blipFill>
        <p:spPr>
          <a:xfrm rot="160126">
            <a:off x="440402" y="4505991"/>
            <a:ext cx="3005087" cy="1997131"/>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6. kapitola</a:t>
            </a:r>
            <a:br>
              <a:rPr lang="cs-CZ" b="1" dirty="0" smtClean="0"/>
            </a:br>
            <a:r>
              <a:rPr lang="cs-CZ" b="1" dirty="0" smtClean="0"/>
              <a:t>Hvězdy jako kuchařky</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smtClean="0"/>
              <a:t>Cestou domu z muzea se </a:t>
            </a:r>
            <a:r>
              <a:rPr lang="cs-CZ" sz="2000" dirty="0" err="1" smtClean="0"/>
              <a:t>Bertíkova</a:t>
            </a:r>
            <a:r>
              <a:rPr lang="cs-CZ" sz="2000" dirty="0" smtClean="0"/>
              <a:t> pusa nezastaví. Proč, jak, kde, kdy? Když dorazí domu, maminka připravuje řízky s bramborovým salátem k večeři. Oba se začnou motat po kuchyni a tatínek duchapřítomně začne </a:t>
            </a:r>
            <a:r>
              <a:rPr lang="cs-CZ" sz="2000" dirty="0" err="1" smtClean="0"/>
              <a:t>Bertíkovi</a:t>
            </a:r>
            <a:r>
              <a:rPr lang="cs-CZ" sz="2000" dirty="0" smtClean="0"/>
              <a:t> vysvětlovat, že hvězdy jsou také takové kuchařky. Stejně jako na bramborový salát potřebujeme určité ingredience, tak abychom uvařili maminku nebo malého </a:t>
            </a:r>
            <a:r>
              <a:rPr lang="cs-CZ" sz="2000" dirty="0" err="1" smtClean="0"/>
              <a:t>Bertíka</a:t>
            </a:r>
            <a:r>
              <a:rPr lang="cs-CZ" sz="2000" dirty="0" smtClean="0"/>
              <a:t>, potřebujeme také nějaké. Všechny takové ingredience vznikají uvnitř hvězd. V jejich jádru, které je takovou </a:t>
            </a:r>
            <a:r>
              <a:rPr lang="cs-CZ" sz="2000" dirty="0" err="1" smtClean="0"/>
              <a:t>velikánskou</a:t>
            </a:r>
            <a:r>
              <a:rPr lang="cs-CZ" sz="2000" dirty="0" smtClean="0"/>
              <a:t> kuchyní vesmíru. Tatínek </a:t>
            </a:r>
            <a:r>
              <a:rPr lang="cs-CZ" sz="2000" dirty="0" err="1" smtClean="0"/>
              <a:t>Berťovi</a:t>
            </a:r>
            <a:r>
              <a:rPr lang="cs-CZ" sz="2000" dirty="0" smtClean="0"/>
              <a:t> vysvětlí, že k rozsvícení hvězd jsou potřeba jen dvě: vodík a helium, ale k vytvoření planet a života jsou potřeba všechny ostatní. </a:t>
            </a:r>
            <a:r>
              <a:rPr lang="cs-CZ" sz="2000" dirty="0" err="1" smtClean="0"/>
              <a:t>Bertík</a:t>
            </a:r>
            <a:r>
              <a:rPr lang="cs-CZ" sz="2000" dirty="0" smtClean="0"/>
              <a:t> se třeba skládá zejména z uhlíku, kyslíku, </a:t>
            </a:r>
            <a:r>
              <a:rPr lang="cs-CZ" sz="2000" smtClean="0"/>
              <a:t>dusíku a čistě </a:t>
            </a:r>
            <a:r>
              <a:rPr lang="cs-CZ" sz="2000" dirty="0" smtClean="0"/>
              <a:t>náhodou jsou tyto prvky (ingredience) ve vesmíru nejdostupnější. </a:t>
            </a:r>
            <a:r>
              <a:rPr lang="cs-CZ" sz="2000" dirty="0" err="1" smtClean="0"/>
              <a:t>Bertíka</a:t>
            </a:r>
            <a:r>
              <a:rPr lang="cs-CZ" sz="2000" dirty="0" smtClean="0"/>
              <a:t> mrzí, že není vytvořen z nějakých vzácných (například zlato), kterých je málo, protože vznikají při výbuchu supernov. Nicméně i ze zcela obyčejných ingrediencí se dá uvařit úžasná dobrota.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6. kapitola</a:t>
            </a:r>
            <a:br>
              <a:rPr lang="cs-CZ" b="1" dirty="0" smtClean="0"/>
            </a:br>
            <a:r>
              <a:rPr lang="cs-CZ" b="1" dirty="0" smtClean="0"/>
              <a:t>Hvězdy jako kuchařky</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1) Opakování (Co je Slunce, kde se rodí, kde umírá a k čemu je nám dobré "světlo+teplo/energie")</a:t>
            </a:r>
          </a:p>
          <a:p>
            <a:pPr algn="just">
              <a:buNone/>
            </a:pPr>
            <a:r>
              <a:rPr lang="cs-CZ" sz="1600" dirty="0" smtClean="0"/>
              <a:t>2) </a:t>
            </a:r>
            <a:r>
              <a:rPr lang="cs-CZ" sz="1600" b="1" dirty="0" smtClean="0"/>
              <a:t>Obrázek</a:t>
            </a:r>
            <a:r>
              <a:rPr lang="cs-CZ" sz="1600" dirty="0" smtClean="0"/>
              <a:t> - průřez hvězdy (ukázat uprostřed jádro, které funguje jako taková kuchyně)</a:t>
            </a:r>
          </a:p>
          <a:p>
            <a:pPr algn="just">
              <a:buNone/>
            </a:pPr>
            <a:r>
              <a:rPr lang="cs-CZ" sz="1600" dirty="0" smtClean="0"/>
              <a:t>3) Žijeme díky hvězdám, které jsou takové vesmírné kuchařky a připravily ingredience, ze kterých jsme uvaření, poskládaní, vyrobení. Vše vzniká v jádru hvězdy</a:t>
            </a:r>
          </a:p>
          <a:p>
            <a:pPr algn="just">
              <a:buNone/>
            </a:pPr>
            <a:r>
              <a:rPr lang="cs-CZ" sz="1600" dirty="0" smtClean="0"/>
              <a:t>4) Vezmeme bramboru a začneme jí postupně krájet až dál nebudeme moci, aby si představili co je ATOM</a:t>
            </a:r>
          </a:p>
          <a:p>
            <a:pPr algn="just">
              <a:buNone/>
            </a:pPr>
            <a:r>
              <a:rPr lang="cs-CZ" sz="1600" dirty="0" smtClean="0"/>
              <a:t>5) ATOMY - Vodík a Helium (nejzákladnější ve vesmíru a stačí, aby se nám rozsvítila hvězdička)</a:t>
            </a:r>
          </a:p>
          <a:p>
            <a:pPr algn="just">
              <a:buNone/>
            </a:pPr>
            <a:r>
              <a:rPr lang="cs-CZ" sz="2000" dirty="0" smtClean="0"/>
              <a:t>6) Vysvětlit fúzi :-) </a:t>
            </a:r>
            <a:r>
              <a:rPr lang="cs-CZ" sz="1200" dirty="0" smtClean="0"/>
              <a:t>Stejně jako pečeme v peci bábovku, tak je ve jádře obrovské teplo (všechny ty atomy tam létají a rychleji a rychleji čím víc je tepla - TŘEME RUCE, ABY SI JE ZAHŘÁLY, ČÍM RYCHLEJI,  TÍM VĚTŠÍ TEPLO VYTVÁŘÍME - a když letí dostatečně rychle, srazí se a tím se dva atomy vodíku spojí v jeden atom hélia. Když ve hvězdě dojde vodík, začne se slučovat hélium - vytvoří uhlík, kyslík atd. → Hvězda se začne zvětšovat a zahřívat.</a:t>
            </a:r>
          </a:p>
          <a:p>
            <a:pPr algn="just">
              <a:buNone/>
            </a:pPr>
            <a:endParaRPr lang="cs-CZ" sz="1600" dirty="0" smtClean="0"/>
          </a:p>
        </p:txBody>
      </p:sp>
      <p:pic>
        <p:nvPicPr>
          <p:cNvPr id="5" name="Obrázek 4" descr="průřez Sluncem.jpg"/>
          <p:cNvPicPr>
            <a:picLocks noChangeAspect="1"/>
          </p:cNvPicPr>
          <p:nvPr/>
        </p:nvPicPr>
        <p:blipFill>
          <a:blip r:embed="rId2" cstate="print"/>
          <a:stretch>
            <a:fillRect/>
          </a:stretch>
        </p:blipFill>
        <p:spPr>
          <a:xfrm>
            <a:off x="395536" y="4725144"/>
            <a:ext cx="1944216" cy="1776302"/>
          </a:xfrm>
          <a:prstGeom prst="rect">
            <a:avLst/>
          </a:prstGeom>
          <a:effectLst>
            <a:outerShdw blurRad="50800" dist="38100" dir="10800000" algn="r" rotWithShape="0">
              <a:prstClr val="black">
                <a:alpha val="40000"/>
              </a:prstClr>
            </a:outerShdw>
          </a:effectLst>
        </p:spPr>
      </p:pic>
      <p:pic>
        <p:nvPicPr>
          <p:cNvPr id="7" name="Obrázek 6" descr="sporák.jpg"/>
          <p:cNvPicPr>
            <a:picLocks noChangeAspect="1"/>
          </p:cNvPicPr>
          <p:nvPr/>
        </p:nvPicPr>
        <p:blipFill>
          <a:blip r:embed="rId3" cstate="print"/>
          <a:stretch>
            <a:fillRect/>
          </a:stretch>
        </p:blipFill>
        <p:spPr>
          <a:xfrm>
            <a:off x="2843808" y="4725144"/>
            <a:ext cx="2232248" cy="1800200"/>
          </a:xfrm>
          <a:prstGeom prst="rect">
            <a:avLst/>
          </a:prstGeom>
          <a:effectLst>
            <a:outerShdw blurRad="50800" dist="38100" dir="10800000" algn="r" rotWithShape="0">
              <a:prstClr val="black">
                <a:alpha val="40000"/>
              </a:prstClr>
            </a:outerShdw>
          </a:effectLst>
        </p:spPr>
      </p:pic>
      <p:pic>
        <p:nvPicPr>
          <p:cNvPr id="8" name="Obrázek 7" descr="Vodík a helium.jpg"/>
          <p:cNvPicPr>
            <a:picLocks noChangeAspect="1"/>
          </p:cNvPicPr>
          <p:nvPr/>
        </p:nvPicPr>
        <p:blipFill>
          <a:blip r:embed="rId4" cstate="print"/>
          <a:stretch>
            <a:fillRect/>
          </a:stretch>
        </p:blipFill>
        <p:spPr>
          <a:xfrm>
            <a:off x="5580112" y="4725144"/>
            <a:ext cx="3168352" cy="1728192"/>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6. kapitola</a:t>
            </a:r>
            <a:br>
              <a:rPr lang="cs-CZ" b="1" dirty="0" smtClean="0"/>
            </a:br>
            <a:r>
              <a:rPr lang="cs-CZ" b="1" dirty="0" smtClean="0"/>
              <a:t>Hvězdy jako kuchařky</a:t>
            </a:r>
            <a:endParaRPr lang="cs-CZ" b="1" dirty="0"/>
          </a:p>
        </p:txBody>
      </p:sp>
      <p:sp>
        <p:nvSpPr>
          <p:cNvPr id="17" name="Zástupný symbol pro obsah 16"/>
          <p:cNvSpPr>
            <a:spLocks noGrp="1"/>
          </p:cNvSpPr>
          <p:nvPr>
            <p:ph idx="1"/>
          </p:nvPr>
        </p:nvSpPr>
        <p:spPr>
          <a:xfrm>
            <a:off x="467544" y="1600200"/>
            <a:ext cx="8208912" cy="4525963"/>
          </a:xfrm>
        </p:spPr>
        <p:txBody>
          <a:bodyPr>
            <a:noAutofit/>
          </a:bodyPr>
          <a:lstStyle/>
          <a:p>
            <a:pPr algn="just">
              <a:buNone/>
            </a:pPr>
            <a:r>
              <a:rPr lang="cs-CZ" sz="1200" dirty="0" smtClean="0"/>
              <a:t>	Větší hvězdičky vytváří víc prvků (ingrediencí) až po ŽELEZO, pak vybuchnou jako supernovy a rozhází všechny ty ingredience po vesmíru. Současně při výbuchu vznikne zbytek prvků (ingrediencí) Supernovy vytvoří ohromnou teplotu, výbuch trvá jen kratičkou chvíli, a proto je těch zbylých prvků málo a jsou vzácné.</a:t>
            </a:r>
          </a:p>
          <a:p>
            <a:pPr algn="just">
              <a:buNone/>
            </a:pPr>
            <a:endParaRPr lang="cs-CZ" sz="1600" dirty="0" smtClean="0"/>
          </a:p>
          <a:p>
            <a:pPr algn="just">
              <a:buNone/>
            </a:pPr>
            <a:r>
              <a:rPr lang="cs-CZ" sz="1600" dirty="0" smtClean="0"/>
              <a:t>		</a:t>
            </a:r>
            <a:r>
              <a:rPr lang="cs-CZ" sz="1600" dirty="0" smtClean="0">
                <a:hlinkClick r:id="rId2"/>
              </a:rPr>
              <a:t>https://www.youtube.com/watch?v=PM9CQDlQI0A</a:t>
            </a:r>
            <a:endParaRPr lang="cs-CZ" sz="1600" dirty="0" smtClean="0"/>
          </a:p>
          <a:p>
            <a:pPr algn="just">
              <a:buNone/>
            </a:pPr>
            <a:endParaRPr lang="cs-CZ" sz="1600" dirty="0" smtClean="0"/>
          </a:p>
          <a:p>
            <a:pPr algn="just">
              <a:buNone/>
            </a:pPr>
            <a:r>
              <a:rPr lang="cs-CZ" sz="1600" dirty="0" smtClean="0"/>
              <a:t>7) </a:t>
            </a:r>
            <a:r>
              <a:rPr lang="cs-CZ" sz="1600" b="1" dirty="0" smtClean="0"/>
              <a:t>POKUS</a:t>
            </a:r>
            <a:r>
              <a:rPr lang="cs-CZ" sz="1600" dirty="0" smtClean="0"/>
              <a:t> s balónkem - </a:t>
            </a:r>
            <a:r>
              <a:rPr lang="cs-CZ" sz="1200" dirty="0" smtClean="0"/>
              <a:t>natrháme si barevný papír na malé kousky, přiřadíme barvy vodíku a héliu, přidáme pár ostatních papírků - nafukujeme a komentujeme až nakonec necháme balónek vybouchnout, papírky se rozletí jako při supernově</a:t>
            </a:r>
          </a:p>
          <a:p>
            <a:pPr algn="just">
              <a:buNone/>
            </a:pPr>
            <a:endParaRPr lang="cs-CZ" sz="1200" dirty="0" smtClean="0"/>
          </a:p>
          <a:p>
            <a:pPr algn="just">
              <a:buNone/>
            </a:pPr>
            <a:r>
              <a:rPr lang="cs-CZ" sz="1600" dirty="0" smtClean="0"/>
              <a:t>8) Z čeho myslíte, že se skládá naše tělo, když jsme řekli, že z atomů</a:t>
            </a:r>
          </a:p>
          <a:p>
            <a:pPr algn="just">
              <a:buNone/>
            </a:pPr>
            <a:r>
              <a:rPr lang="cs-CZ" sz="1600" dirty="0" smtClean="0"/>
              <a:t>		</a:t>
            </a:r>
            <a:r>
              <a:rPr lang="cs-CZ" sz="1200" b="1" dirty="0" smtClean="0"/>
              <a:t>VÝROBEK OBRÁZEK</a:t>
            </a:r>
          </a:p>
          <a:p>
            <a:pPr algn="just">
              <a:buNone/>
            </a:pPr>
            <a:r>
              <a:rPr lang="cs-CZ" sz="1600" dirty="0" smtClean="0"/>
              <a:t>9) Úplně všechno je z takových atomů složené - </a:t>
            </a:r>
            <a:r>
              <a:rPr lang="cs-CZ" sz="1200" dirty="0" smtClean="0"/>
              <a:t>mohou si to představit jako, když staví LEGO, hrajeme si s legem</a:t>
            </a:r>
          </a:p>
        </p:txBody>
      </p:sp>
      <p:pic>
        <p:nvPicPr>
          <p:cNvPr id="4" name="Obrázek 3" descr="4. Helix nebula.jpg"/>
          <p:cNvPicPr>
            <a:picLocks noChangeAspect="1"/>
          </p:cNvPicPr>
          <p:nvPr/>
        </p:nvPicPr>
        <p:blipFill>
          <a:blip r:embed="rId3" cstate="print"/>
          <a:stretch>
            <a:fillRect/>
          </a:stretch>
        </p:blipFill>
        <p:spPr>
          <a:xfrm>
            <a:off x="323528" y="4725144"/>
            <a:ext cx="2249032" cy="1871265"/>
          </a:xfrm>
          <a:prstGeom prst="rect">
            <a:avLst/>
          </a:prstGeom>
          <a:effectLst>
            <a:outerShdw blurRad="50800" dist="38100" dir="10800000" algn="r" rotWithShape="0">
              <a:prstClr val="black">
                <a:alpha val="40000"/>
              </a:prstClr>
            </a:outerShdw>
          </a:effectLst>
        </p:spPr>
      </p:pic>
      <p:pic>
        <p:nvPicPr>
          <p:cNvPr id="5" name="Obrázek 4" descr="Výrobek - z čeho se skládá člověk.jpg"/>
          <p:cNvPicPr>
            <a:picLocks noChangeAspect="1"/>
          </p:cNvPicPr>
          <p:nvPr/>
        </p:nvPicPr>
        <p:blipFill>
          <a:blip r:embed="rId4" cstate="print"/>
          <a:stretch>
            <a:fillRect/>
          </a:stretch>
        </p:blipFill>
        <p:spPr>
          <a:xfrm>
            <a:off x="2987824" y="4725144"/>
            <a:ext cx="3196434" cy="1872208"/>
          </a:xfrm>
          <a:prstGeom prst="rect">
            <a:avLst/>
          </a:prstGeom>
          <a:effectLst>
            <a:outerShdw blurRad="50800" dist="38100" dir="10800000" algn="r" rotWithShape="0">
              <a:prstClr val="black">
                <a:alpha val="40000"/>
              </a:prstClr>
            </a:outerShdw>
          </a:effectLst>
        </p:spPr>
      </p:pic>
      <p:pic>
        <p:nvPicPr>
          <p:cNvPr id="6" name="Obrázek 5" descr="lego.jpg"/>
          <p:cNvPicPr>
            <a:picLocks noChangeAspect="1"/>
          </p:cNvPicPr>
          <p:nvPr/>
        </p:nvPicPr>
        <p:blipFill>
          <a:blip r:embed="rId5" cstate="print"/>
          <a:stretch>
            <a:fillRect/>
          </a:stretch>
        </p:blipFill>
        <p:spPr>
          <a:xfrm>
            <a:off x="6588224" y="4725144"/>
            <a:ext cx="2195711" cy="187220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7. kapitola</a:t>
            </a:r>
            <a:br>
              <a:rPr lang="cs-CZ" b="1" dirty="0" smtClean="0"/>
            </a:br>
            <a:r>
              <a:rPr lang="cs-CZ" b="1" dirty="0" smtClean="0"/>
              <a:t>Proč máme den a noc?</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ten večer padl jako zabitý. Usnul tak rychle, že si nebyl jistý, zda pouze zavřel očka nebo se mu už zdá sen. Vyletěl před dům a rovnou do rakety u lesíka. S </a:t>
            </a:r>
            <a:r>
              <a:rPr lang="cs-CZ" sz="2000" dirty="0" err="1" smtClean="0"/>
              <a:t>Marťánkem</a:t>
            </a:r>
            <a:r>
              <a:rPr lang="cs-CZ" sz="2000" dirty="0" smtClean="0"/>
              <a:t> odstartovali, aby si prohlédli planetu Zemi z vesmíru. </a:t>
            </a:r>
            <a:r>
              <a:rPr lang="cs-CZ" sz="2000" dirty="0" err="1" smtClean="0"/>
              <a:t>Bertík</a:t>
            </a:r>
            <a:r>
              <a:rPr lang="cs-CZ" sz="2000" dirty="0" smtClean="0"/>
              <a:t> </a:t>
            </a:r>
            <a:r>
              <a:rPr lang="cs-CZ" sz="2000" dirty="0" err="1" smtClean="0"/>
              <a:t>Marťánkovi</a:t>
            </a:r>
            <a:r>
              <a:rPr lang="cs-CZ" sz="2000" dirty="0" smtClean="0"/>
              <a:t> popisuje kontinenty a oceány a vypráví mu, co vše se dozvěděl na výstavě o Sluníčku. </a:t>
            </a:r>
            <a:r>
              <a:rPr lang="cs-CZ" sz="2000" dirty="0" err="1" smtClean="0"/>
              <a:t>Marťánek</a:t>
            </a:r>
            <a:r>
              <a:rPr lang="cs-CZ" sz="2000" dirty="0" smtClean="0"/>
              <a:t> si náhle všimne, že na Zemi zmizela Evropa. </a:t>
            </a:r>
            <a:r>
              <a:rPr lang="cs-CZ" sz="2000" dirty="0" err="1" smtClean="0"/>
              <a:t>Bertík</a:t>
            </a:r>
            <a:r>
              <a:rPr lang="cs-CZ" sz="2000" dirty="0" smtClean="0"/>
              <a:t> mu tedy vysvětlí, že se planeta Země otáčí kolem své osy a tím se střídá den a noc. Pomocí baterky ukazuje </a:t>
            </a:r>
            <a:r>
              <a:rPr lang="cs-CZ" sz="2000" dirty="0" err="1" smtClean="0"/>
              <a:t>Marťánkovi</a:t>
            </a:r>
            <a:r>
              <a:rPr lang="cs-CZ" sz="2000" dirty="0" smtClean="0"/>
              <a:t> jak se den a noc mění.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7. kapitola</a:t>
            </a:r>
            <a:br>
              <a:rPr lang="cs-CZ" b="1" dirty="0" smtClean="0"/>
            </a:br>
            <a:r>
              <a:rPr lang="cs-CZ" b="1" dirty="0" smtClean="0"/>
              <a:t>Proč máme den a noc?</a:t>
            </a:r>
            <a:endParaRPr lang="cs-CZ" b="1" dirty="0"/>
          </a:p>
        </p:txBody>
      </p:sp>
      <p:sp>
        <p:nvSpPr>
          <p:cNvPr id="17" name="Zástupný symbol pro obsah 16"/>
          <p:cNvSpPr>
            <a:spLocks noGrp="1"/>
          </p:cNvSpPr>
          <p:nvPr>
            <p:ph idx="1"/>
          </p:nvPr>
        </p:nvSpPr>
        <p:spPr>
          <a:xfrm>
            <a:off x="467544" y="1600200"/>
            <a:ext cx="8208912" cy="4525963"/>
          </a:xfrm>
        </p:spPr>
        <p:txBody>
          <a:bodyPr>
            <a:normAutofit fontScale="32500" lnSpcReduction="20000"/>
          </a:bodyPr>
          <a:lstStyle/>
          <a:p>
            <a:pPr algn="just">
              <a:buNone/>
            </a:pPr>
            <a:r>
              <a:rPr lang="cs-CZ" sz="4600" dirty="0" smtClean="0"/>
              <a:t>1) Opakování Slunce (světlo, teplo, atomy)</a:t>
            </a:r>
          </a:p>
          <a:p>
            <a:pPr algn="just">
              <a:buNone/>
            </a:pPr>
            <a:r>
              <a:rPr lang="cs-CZ" sz="4600" dirty="0" smtClean="0"/>
              <a:t>2) Nakreslit na tabuli SLUNÍČKO a PŮLMĚSÍC	- kdy je vídáme (den a noc)</a:t>
            </a:r>
          </a:p>
          <a:p>
            <a:pPr algn="just">
              <a:buNone/>
            </a:pPr>
            <a:r>
              <a:rPr lang="cs-CZ" sz="4600" dirty="0" smtClean="0"/>
              <a:t>3) Co děláme přes den, co v noci? Co vidíme na obloze ve dne a v noci? Víte jak se mění den a noc?</a:t>
            </a:r>
          </a:p>
          <a:p>
            <a:pPr algn="just">
              <a:buNone/>
            </a:pPr>
            <a:r>
              <a:rPr lang="cs-CZ" sz="4600" dirty="0" smtClean="0"/>
              <a:t>4) </a:t>
            </a:r>
            <a:r>
              <a:rPr lang="cs-CZ" sz="4600" b="1" dirty="0" smtClean="0"/>
              <a:t>VIDEO</a:t>
            </a:r>
            <a:r>
              <a:rPr lang="cs-CZ" sz="4600" dirty="0" smtClean="0"/>
              <a:t> - Pohyb Slunce po obloze (říkáme, že vychází a zapadá) - sedíme, nehýbeme se a Slunce se pohybuje?</a:t>
            </a:r>
          </a:p>
          <a:p>
            <a:pPr algn="just">
              <a:buNone/>
            </a:pPr>
            <a:endParaRPr lang="cs-CZ" sz="4600" dirty="0" smtClean="0"/>
          </a:p>
          <a:p>
            <a:pPr algn="just">
              <a:buNone/>
            </a:pPr>
            <a:r>
              <a:rPr lang="cs-CZ" sz="4600" dirty="0" smtClean="0"/>
              <a:t>		</a:t>
            </a:r>
            <a:r>
              <a:rPr lang="cs-CZ" sz="4600" dirty="0" smtClean="0">
                <a:hlinkClick r:id="rId2"/>
              </a:rPr>
              <a:t>https://www.youtube.com/watch?v=UN2RDobXhbg</a:t>
            </a:r>
            <a:endParaRPr lang="cs-CZ" sz="4600" dirty="0" smtClean="0"/>
          </a:p>
          <a:p>
            <a:pPr algn="just">
              <a:buNone/>
            </a:pPr>
            <a:endParaRPr lang="cs-CZ" sz="4600" dirty="0" smtClean="0"/>
          </a:p>
          <a:p>
            <a:pPr algn="just">
              <a:buNone/>
            </a:pPr>
            <a:r>
              <a:rPr lang="cs-CZ" sz="4600" dirty="0" smtClean="0"/>
              <a:t>5) </a:t>
            </a:r>
            <a:r>
              <a:rPr lang="cs-CZ" sz="4600" b="1" dirty="0" smtClean="0"/>
              <a:t>POKUS č. 1 </a:t>
            </a:r>
            <a:r>
              <a:rPr lang="cs-CZ" sz="4600" dirty="0" smtClean="0"/>
              <a:t>- posadit děti doprostřed místnosti, držet Slunce a ukázat jim pohyb slunce jak vypadá (obíhat je)</a:t>
            </a:r>
          </a:p>
          <a:p>
            <a:pPr algn="just">
              <a:buNone/>
            </a:pPr>
            <a:r>
              <a:rPr lang="cs-CZ" sz="4600" dirty="0" smtClean="0"/>
              <a:t>6) Slunce, ale stojí na místě, přišli byste na to, jak je možné, že takový pohyb vidíme? (nechat přemýšlet)</a:t>
            </a:r>
          </a:p>
          <a:p>
            <a:pPr algn="just">
              <a:buNone/>
            </a:pPr>
            <a:r>
              <a:rPr lang="cs-CZ" sz="4600" dirty="0" smtClean="0"/>
              <a:t>	</a:t>
            </a:r>
            <a:r>
              <a:rPr lang="cs-CZ" sz="4600" b="1" dirty="0" smtClean="0"/>
              <a:t>POKUS č. 2</a:t>
            </a:r>
            <a:r>
              <a:rPr lang="cs-CZ" sz="4600" dirty="0" smtClean="0"/>
              <a:t> - otočit se jako tanečnice kolem dokola a dívat se pořád před sebe = Slunce, které stojí na místě se bude pohybovat stejně jako, když předtím seděly</a:t>
            </a:r>
          </a:p>
          <a:p>
            <a:pPr algn="just">
              <a:buNone/>
            </a:pPr>
            <a:r>
              <a:rPr lang="cs-CZ" sz="4600" dirty="0" smtClean="0"/>
              <a:t>7) </a:t>
            </a:r>
            <a:r>
              <a:rPr lang="cs-CZ" sz="4600" b="1" dirty="0" smtClean="0"/>
              <a:t>VIDEO</a:t>
            </a:r>
            <a:r>
              <a:rPr lang="cs-CZ" sz="4600" dirty="0" smtClean="0"/>
              <a:t> - Rotace Země</a:t>
            </a:r>
          </a:p>
          <a:p>
            <a:pPr algn="just">
              <a:buNone/>
            </a:pPr>
            <a:endParaRPr lang="cs-CZ" sz="4600" dirty="0" smtClean="0"/>
          </a:p>
          <a:p>
            <a:pPr algn="just">
              <a:buNone/>
            </a:pPr>
            <a:r>
              <a:rPr lang="cs-CZ" sz="4600" dirty="0" smtClean="0"/>
              <a:t>		</a:t>
            </a:r>
            <a:r>
              <a:rPr lang="cs-CZ" sz="4600" dirty="0" smtClean="0">
                <a:hlinkClick r:id="rId3"/>
              </a:rPr>
              <a:t>https://www.youtube.com/watch?v=QI9ta7qkazU</a:t>
            </a:r>
            <a:endParaRPr lang="cs-CZ" sz="4600" dirty="0" smtClean="0"/>
          </a:p>
          <a:p>
            <a:pPr algn="just">
              <a:buNone/>
            </a:pPr>
            <a:endParaRPr lang="cs-CZ" sz="4600" dirty="0" smtClean="0"/>
          </a:p>
          <a:p>
            <a:pPr algn="just">
              <a:buNone/>
            </a:pPr>
            <a:r>
              <a:rPr lang="cs-CZ" sz="4600" dirty="0" smtClean="0"/>
              <a:t>8) Země se otáčí dokola kolem své OSY, ukázat jí na globu</a:t>
            </a:r>
          </a:p>
          <a:p>
            <a:pPr algn="just">
              <a:buNone/>
            </a:pPr>
            <a:r>
              <a:rPr lang="cs-CZ" sz="4600" dirty="0" smtClean="0"/>
              <a:t>9) </a:t>
            </a:r>
            <a:r>
              <a:rPr lang="cs-CZ" sz="4600" b="1" dirty="0" smtClean="0"/>
              <a:t>UKÁZKA</a:t>
            </a:r>
            <a:r>
              <a:rPr lang="cs-CZ" sz="4600" dirty="0" smtClean="0"/>
              <a:t> - globus a baterka = vysvětlit den a noc</a:t>
            </a:r>
          </a:p>
          <a:p>
            <a:pPr algn="just">
              <a:buNone/>
            </a:pPr>
            <a:r>
              <a:rPr lang="cs-CZ" sz="4600" dirty="0" smtClean="0"/>
              <a:t>10) </a:t>
            </a:r>
            <a:r>
              <a:rPr lang="cs-CZ" sz="4600" b="1" dirty="0" smtClean="0"/>
              <a:t>Výrobek</a:t>
            </a:r>
            <a:r>
              <a:rPr lang="cs-CZ" sz="4600" dirty="0" smtClean="0"/>
              <a:t> - den a noc</a:t>
            </a:r>
          </a:p>
          <a:p>
            <a:pPr algn="just">
              <a:buNone/>
            </a:pPr>
            <a:endParaRPr lang="cs-CZ" sz="2000" dirty="0" smtClean="0"/>
          </a:p>
        </p:txBody>
      </p:sp>
      <p:pic>
        <p:nvPicPr>
          <p:cNvPr id="4" name="Obrázek 3" descr="Výrobek.jpg"/>
          <p:cNvPicPr>
            <a:picLocks noChangeAspect="1"/>
          </p:cNvPicPr>
          <p:nvPr/>
        </p:nvPicPr>
        <p:blipFill>
          <a:blip r:embed="rId4" cstate="print"/>
          <a:stretch>
            <a:fillRect/>
          </a:stretch>
        </p:blipFill>
        <p:spPr>
          <a:xfrm>
            <a:off x="5940152" y="4365104"/>
            <a:ext cx="2520280" cy="2110735"/>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8. kapitola</a:t>
            </a:r>
            <a:br>
              <a:rPr lang="cs-CZ" b="1" dirty="0" smtClean="0"/>
            </a:br>
            <a:r>
              <a:rPr lang="cs-CZ" b="1" dirty="0" smtClean="0"/>
              <a:t>Proč se mění roční období?</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smtClean="0"/>
              <a:t>Venku je ošklivo a </a:t>
            </a:r>
            <a:r>
              <a:rPr lang="cs-CZ" sz="2000" dirty="0" err="1" smtClean="0"/>
              <a:t>Bertík</a:t>
            </a:r>
            <a:r>
              <a:rPr lang="cs-CZ" sz="2000" dirty="0" smtClean="0"/>
              <a:t> smutně pozoruje dešťové kapky dopadající na okno jeho pokoje. Jsme uprostřed podzimu a většinu dní proprší, takže si nikdo nemůže hrát venku. Když přijde tatínek domu a najde </a:t>
            </a:r>
            <a:r>
              <a:rPr lang="cs-CZ" sz="2000" dirty="0" err="1" smtClean="0"/>
              <a:t>Berťu</a:t>
            </a:r>
            <a:r>
              <a:rPr lang="cs-CZ" sz="2000" dirty="0" smtClean="0"/>
              <a:t> u okna, začnou si povídat, že je podzim také důležitý, stejně jako všechna roční období. Ani jedno nelze urychlit ani zpomalit. </a:t>
            </a:r>
            <a:r>
              <a:rPr lang="cs-CZ" sz="2000" dirty="0" err="1" smtClean="0"/>
              <a:t>Bertík</a:t>
            </a:r>
            <a:r>
              <a:rPr lang="cs-CZ" sz="2000" dirty="0" smtClean="0"/>
              <a:t> se zeptá, jak se vlastně období mění. Tatínek sestaví malý model Sluneční soustavy a vysvětlí </a:t>
            </a:r>
            <a:r>
              <a:rPr lang="cs-CZ" sz="2000" dirty="0" err="1" smtClean="0"/>
              <a:t>Berťovi</a:t>
            </a:r>
            <a:r>
              <a:rPr lang="cs-CZ" sz="2000" dirty="0" smtClean="0"/>
              <a:t>, že se Země pohybuje po elipse kolem Slunce. Nechá </a:t>
            </a:r>
            <a:r>
              <a:rPr lang="cs-CZ" sz="2000" dirty="0" err="1" smtClean="0"/>
              <a:t>Bertíka</a:t>
            </a:r>
            <a:r>
              <a:rPr lang="cs-CZ" sz="2000" dirty="0" smtClean="0"/>
              <a:t> odhadnout, jak se roční období mění. Ten logicky odvodí, že když je Země nejblíže Slunce, bude léta a naopak. Tatínek ho pochválí, ale </a:t>
            </a:r>
            <a:r>
              <a:rPr lang="cs-CZ" sz="2000" dirty="0" err="1" smtClean="0"/>
              <a:t>Bertík</a:t>
            </a:r>
            <a:r>
              <a:rPr lang="cs-CZ" sz="2000" dirty="0" smtClean="0"/>
              <a:t> je smutný, že něco řekl špatně a nevěděl, načež ho tatínek upozorní, že by se nikdy neměl bát přiznat, že něco neví nebo něčemu nerozumí. Odpovědi jsou proto, aby se hledali, a proto si vše jednoduše pomocí modelu vysvětlí.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8. kapitola</a:t>
            </a:r>
            <a:br>
              <a:rPr lang="cs-CZ" b="1" dirty="0" smtClean="0"/>
            </a:br>
            <a:r>
              <a:rPr lang="cs-CZ" b="1" dirty="0" smtClean="0"/>
              <a:t>Proč se mění roční období?</a:t>
            </a:r>
            <a:endParaRPr lang="cs-CZ"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400" dirty="0" smtClean="0"/>
              <a:t>1) Opakování SLUNCE - DEN A NOC - POKUS S BATERKOU</a:t>
            </a:r>
          </a:p>
          <a:p>
            <a:pPr algn="just">
              <a:buNone/>
            </a:pPr>
            <a:r>
              <a:rPr lang="cs-CZ" sz="1400" dirty="0" smtClean="0"/>
              <a:t>2) 4 Obrázky ročních období a nechat děti je identifikovat</a:t>
            </a:r>
          </a:p>
          <a:p>
            <a:pPr algn="just">
              <a:buNone/>
            </a:pPr>
            <a:r>
              <a:rPr lang="cs-CZ" sz="1400" dirty="0" smtClean="0"/>
              <a:t>3) Jak se období mění? Připomenout, že dny se mění díky otáčení kolem osy. Poradit oběh Země kolem Slunce</a:t>
            </a:r>
          </a:p>
          <a:p>
            <a:pPr algn="just">
              <a:buNone/>
            </a:pPr>
            <a:r>
              <a:rPr lang="cs-CZ" sz="1400" dirty="0" smtClean="0"/>
              <a:t>4) Planety neobíhají po přesných kružnicích, ale po elipsách (nakreslit na tabuli)</a:t>
            </a:r>
          </a:p>
          <a:p>
            <a:pPr algn="just">
              <a:buNone/>
            </a:pPr>
            <a:r>
              <a:rPr lang="cs-CZ" sz="1400" dirty="0" smtClean="0"/>
              <a:t>5) </a:t>
            </a:r>
            <a:r>
              <a:rPr lang="cs-CZ" sz="1400" b="1" dirty="0" smtClean="0"/>
              <a:t>UKÁZKA </a:t>
            </a:r>
            <a:r>
              <a:rPr lang="cs-CZ" sz="1400" dirty="0" smtClean="0"/>
              <a:t>- Obrázek Slunce, Země, provázek a dvě žluté šipky (tlustá + tenká)</a:t>
            </a:r>
          </a:p>
          <a:p>
            <a:pPr algn="just">
              <a:buNone/>
            </a:pPr>
            <a:r>
              <a:rPr lang="cs-CZ" sz="1400" dirty="0" smtClean="0"/>
              <a:t>	</a:t>
            </a:r>
            <a:r>
              <a:rPr lang="cs-CZ" sz="1400" b="1" dirty="0" smtClean="0"/>
              <a:t>NECHAT DĚTI PŘEMÝŠLET </a:t>
            </a:r>
            <a:r>
              <a:rPr lang="cs-CZ" sz="1400" dirty="0" smtClean="0"/>
              <a:t>a připomenout jim, že hvězdičky vydávají teplo jako topení nebo trouba (nebo cokoliv co sálá teplo, aby si na to mohli sáhnout)</a:t>
            </a:r>
          </a:p>
          <a:p>
            <a:pPr algn="just">
              <a:buNone/>
            </a:pPr>
            <a:r>
              <a:rPr lang="cs-CZ" sz="1400" dirty="0" smtClean="0"/>
              <a:t>		- určitě přijdou na to,  že v místech, kde je Země blíž na elipse bude větší teplo</a:t>
            </a:r>
          </a:p>
          <a:p>
            <a:pPr algn="just">
              <a:buNone/>
            </a:pPr>
            <a:r>
              <a:rPr lang="cs-CZ" sz="1400" dirty="0" smtClean="0"/>
              <a:t>6) Vysvětlit pokus za pomoci naznačené OSY ZEMĚ, která je nakloněná o 23 stupňů</a:t>
            </a:r>
          </a:p>
          <a:p>
            <a:pPr algn="just">
              <a:buNone/>
            </a:pPr>
            <a:r>
              <a:rPr lang="cs-CZ" sz="1400" dirty="0" smtClean="0"/>
              <a:t>7) </a:t>
            </a:r>
            <a:r>
              <a:rPr lang="cs-CZ" sz="1400" b="1" dirty="0" smtClean="0"/>
              <a:t>POKUS</a:t>
            </a:r>
            <a:r>
              <a:rPr lang="cs-CZ" sz="1400" dirty="0" smtClean="0"/>
              <a:t> s baterkou a globem, tam kde dopadá více světla (baterka dělá kolečko) je léto a na polokouli, kde světýlko vypadá spíše jako vajíčko je zima</a:t>
            </a:r>
          </a:p>
          <a:p>
            <a:pPr algn="just">
              <a:buNone/>
            </a:pPr>
            <a:r>
              <a:rPr lang="cs-CZ" sz="1400" dirty="0" smtClean="0"/>
              <a:t>	Zkusit pokus s papírem a baterkou, svítíme přímo = kolečko (obkreslíme ho), trošku baterku nakloníme a udělá se elipsa, obkreslíme jí taky atd.</a:t>
            </a:r>
          </a:p>
          <a:p>
            <a:pPr algn="just">
              <a:buNone/>
            </a:pPr>
            <a:r>
              <a:rPr lang="cs-CZ" sz="1400" dirty="0" smtClean="0"/>
              <a:t>8) Zadat šipky podle dopadu světla do modelu (tlustá = teplo na polokouli nakloněné ke Slunci, tenká = zima na polokouli odkloněné od Slunce</a:t>
            </a:r>
          </a:p>
        </p:txBody>
      </p:sp>
      <p:pic>
        <p:nvPicPr>
          <p:cNvPr id="4" name="Obrázek 3" descr="4ročníobdobí.jpg"/>
          <p:cNvPicPr>
            <a:picLocks noChangeAspect="1"/>
          </p:cNvPicPr>
          <p:nvPr/>
        </p:nvPicPr>
        <p:blipFill>
          <a:blip r:embed="rId2" cstate="print"/>
          <a:stretch>
            <a:fillRect/>
          </a:stretch>
        </p:blipFill>
        <p:spPr>
          <a:xfrm>
            <a:off x="4499992" y="5157192"/>
            <a:ext cx="3744416" cy="144016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9. Kapitola</a:t>
            </a:r>
            <a:br>
              <a:rPr lang="cs-CZ" b="1" dirty="0" smtClean="0"/>
            </a:br>
            <a:r>
              <a:rPr lang="cs-CZ" sz="3300" b="1" dirty="0" smtClean="0"/>
              <a:t>Záhadná příroda a experimenty se světlem</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smtClean="0"/>
              <a:t>Celá rodina sedí večer v obývacím pokoji. </a:t>
            </a:r>
            <a:r>
              <a:rPr lang="cs-CZ" sz="2000" dirty="0" err="1" smtClean="0"/>
              <a:t>Bertík</a:t>
            </a:r>
            <a:r>
              <a:rPr lang="cs-CZ" sz="2000" dirty="0" smtClean="0"/>
              <a:t> s maminkou hrají člověče a tatínek poslouchal televizní noviny. Náhle vyletí pojistky a musí zůstat při svíčkách. Tatínka napadne jak zabavit </a:t>
            </a:r>
            <a:r>
              <a:rPr lang="cs-CZ" sz="2000" dirty="0" err="1" smtClean="0"/>
              <a:t>Bertíka</a:t>
            </a:r>
            <a:r>
              <a:rPr lang="cs-CZ" sz="2000" dirty="0" smtClean="0"/>
              <a:t>. Vysvětlují si, jak funguje světlo. Letí od svého zdroje (od svíčky) stále rovně a vytváří stíny, když se o něco zarazí. Zkouší si nějaké pokusy se světlem, průhlednými a neprůhlednými předměty. Podívají se, jak se světlo láme při průletu nějakým materiálem (brčko ve skleničce s vodou, pokus se šipkou). Svět kolem nás je plný takových malých velkých záhad a je důležité neustále se dívat kolem sebe a ptát se.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9. Kapitola</a:t>
            </a:r>
            <a:br>
              <a:rPr lang="cs-CZ" b="1" dirty="0" smtClean="0"/>
            </a:br>
            <a:r>
              <a:rPr lang="cs-CZ" sz="3300" b="1" dirty="0" smtClean="0"/>
              <a:t>Záhadná příroda a experimenty se světlem</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fontScale="77500" lnSpcReduction="20000"/>
          </a:bodyPr>
          <a:lstStyle/>
          <a:p>
            <a:pPr algn="just">
              <a:buNone/>
            </a:pPr>
            <a:r>
              <a:rPr lang="cs-CZ" sz="2000" dirty="0" smtClean="0"/>
              <a:t>1) V rychlosti zopakovat den a noc + roční období</a:t>
            </a:r>
          </a:p>
          <a:p>
            <a:pPr algn="just">
              <a:buNone/>
            </a:pPr>
            <a:r>
              <a:rPr lang="cs-CZ" sz="2000" dirty="0" smtClean="0"/>
              <a:t>2) Navázat na "kdy je světlo, kdy tma?" - názorně ukázat v místnosti bez oken (záchod, koupelna) a hledat stíny</a:t>
            </a:r>
          </a:p>
          <a:p>
            <a:pPr algn="just">
              <a:buNone/>
            </a:pPr>
            <a:r>
              <a:rPr lang="cs-CZ" sz="2000" dirty="0" smtClean="0"/>
              <a:t>3) Světlo se pohybuje v přímých drahách dokud se o něco nezastaví</a:t>
            </a:r>
          </a:p>
          <a:p>
            <a:pPr algn="just">
              <a:buNone/>
            </a:pPr>
            <a:r>
              <a:rPr lang="cs-CZ" sz="2000" dirty="0" smtClean="0"/>
              <a:t>		</a:t>
            </a:r>
            <a:r>
              <a:rPr lang="cs-CZ" sz="2000" b="1" dirty="0" smtClean="0"/>
              <a:t>UKÁZKA</a:t>
            </a:r>
            <a:r>
              <a:rPr lang="cs-CZ" sz="2000" dirty="0" smtClean="0"/>
              <a:t> - Obrázek Slunce na zdi, na druhé straně místnosti větší plyšák, vést provázek od slunce k hračce a posvítit na něj baterkou, aby vytvořil stín. </a:t>
            </a:r>
          </a:p>
          <a:p>
            <a:pPr algn="just">
              <a:buNone/>
            </a:pPr>
            <a:r>
              <a:rPr lang="cs-CZ" sz="2000" dirty="0" smtClean="0"/>
              <a:t>4) Zároveň se světlo pohybuje všemi směry od svého zdroje</a:t>
            </a:r>
          </a:p>
          <a:p>
            <a:pPr algn="just">
              <a:buNone/>
            </a:pPr>
            <a:r>
              <a:rPr lang="cs-CZ" sz="2000" dirty="0" smtClean="0"/>
              <a:t>		</a:t>
            </a:r>
            <a:r>
              <a:rPr lang="cs-CZ" sz="2000" b="1" dirty="0" smtClean="0"/>
              <a:t>UKÁZKA</a:t>
            </a:r>
            <a:r>
              <a:rPr lang="cs-CZ" sz="2000" dirty="0" smtClean="0"/>
              <a:t> - svíčka, kruh ze čtvrtky, rozhořet čajovku uprostřed a opravdu je osvětlená čtvrtka po celém obvodu</a:t>
            </a:r>
          </a:p>
          <a:p>
            <a:pPr algn="just">
              <a:buNone/>
            </a:pPr>
            <a:r>
              <a:rPr lang="cs-CZ" sz="2000" dirty="0" smtClean="0"/>
              <a:t>5) </a:t>
            </a:r>
            <a:r>
              <a:rPr lang="cs-CZ" sz="2000" b="1" dirty="0" smtClean="0"/>
              <a:t>EXPERIMENT</a:t>
            </a:r>
            <a:r>
              <a:rPr lang="cs-CZ" sz="2000" dirty="0" smtClean="0"/>
              <a:t> se stíny - baterka, knížka, hrneček a sklenička - prosvítit je na zeď</a:t>
            </a:r>
          </a:p>
          <a:p>
            <a:pPr algn="just">
              <a:buNone/>
            </a:pPr>
            <a:r>
              <a:rPr lang="cs-CZ" sz="2000" dirty="0" smtClean="0"/>
              <a:t>				= průhledné/neprůhledné věci</a:t>
            </a:r>
          </a:p>
          <a:p>
            <a:pPr algn="just">
              <a:buNone/>
            </a:pPr>
            <a:r>
              <a:rPr lang="cs-CZ" sz="2000" dirty="0" smtClean="0"/>
              <a:t>6) Pokud světlo proniká nějakým průhledným předmětem láme se</a:t>
            </a:r>
          </a:p>
          <a:p>
            <a:pPr algn="just">
              <a:buNone/>
            </a:pPr>
            <a:r>
              <a:rPr lang="cs-CZ" sz="2000" dirty="0" smtClean="0"/>
              <a:t>	</a:t>
            </a:r>
            <a:r>
              <a:rPr lang="cs-CZ" sz="2000" b="1" dirty="0" smtClean="0"/>
              <a:t>EXPERIMENT</a:t>
            </a:r>
            <a:r>
              <a:rPr lang="cs-CZ" sz="2000" dirty="0" smtClean="0"/>
              <a:t> - sklenička, voda a brčko</a:t>
            </a:r>
          </a:p>
          <a:p>
            <a:pPr algn="just">
              <a:buNone/>
            </a:pPr>
            <a:r>
              <a:rPr lang="cs-CZ" sz="2000" dirty="0" smtClean="0"/>
              <a:t>7) </a:t>
            </a:r>
            <a:r>
              <a:rPr lang="cs-CZ" sz="2000" b="1" dirty="0" smtClean="0"/>
              <a:t>EXPERIMENT</a:t>
            </a:r>
            <a:r>
              <a:rPr lang="cs-CZ" sz="2000" dirty="0" smtClean="0"/>
              <a:t> - Sklenička, voda a šipka na papírku</a:t>
            </a:r>
          </a:p>
          <a:p>
            <a:pPr algn="just">
              <a:buNone/>
            </a:pPr>
            <a:endParaRPr lang="cs-CZ" sz="2000" dirty="0" smtClean="0"/>
          </a:p>
          <a:p>
            <a:pPr algn="just">
              <a:buNone/>
            </a:pPr>
            <a:r>
              <a:rPr lang="cs-CZ" sz="2000" dirty="0" smtClean="0"/>
              <a:t>		</a:t>
            </a:r>
            <a:r>
              <a:rPr lang="cs-CZ" sz="2000" dirty="0" smtClean="0">
                <a:hlinkClick r:id="rId2"/>
              </a:rPr>
              <a:t>https://www.youtube.com/watch?v=Xr_HsglFoFk</a:t>
            </a:r>
            <a:endParaRPr lang="cs-CZ" sz="2000" dirty="0" smtClean="0"/>
          </a:p>
          <a:p>
            <a:pPr algn="just">
              <a:buNone/>
            </a:pPr>
            <a:endParaRPr lang="cs-CZ" sz="2000" dirty="0" smtClean="0"/>
          </a:p>
          <a:p>
            <a:pPr algn="just">
              <a:buNone/>
            </a:pPr>
            <a:r>
              <a:rPr lang="cs-CZ" sz="2000" dirty="0" smtClean="0"/>
              <a:t>8) Výroba slunečních hodin, světlo se využívalo pro měření času (stín)</a:t>
            </a:r>
          </a:p>
        </p:txBody>
      </p:sp>
      <p:pic>
        <p:nvPicPr>
          <p:cNvPr id="4" name="Obrázek 3" descr="stín.jpg"/>
          <p:cNvPicPr>
            <a:picLocks noChangeAspect="1"/>
          </p:cNvPicPr>
          <p:nvPr/>
        </p:nvPicPr>
        <p:blipFill>
          <a:blip r:embed="rId3" cstate="print"/>
          <a:stretch>
            <a:fillRect/>
          </a:stretch>
        </p:blipFill>
        <p:spPr>
          <a:xfrm>
            <a:off x="6588224" y="4005064"/>
            <a:ext cx="2007418" cy="223224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10. Kapitola</a:t>
            </a:r>
            <a:br>
              <a:rPr lang="cs-CZ" b="1" dirty="0" smtClean="0"/>
            </a:br>
            <a:r>
              <a:rPr lang="cs-CZ" sz="3300" b="1" dirty="0" smtClean="0"/>
              <a:t>Co je to duha?</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si s </a:t>
            </a:r>
            <a:r>
              <a:rPr lang="cs-CZ" sz="2000" dirty="0" err="1" smtClean="0"/>
              <a:t>Marťánkem</a:t>
            </a:r>
            <a:r>
              <a:rPr lang="cs-CZ" sz="2000" dirty="0" smtClean="0"/>
              <a:t> vytvořili malou laboratoř z kokpitu své lodi, kde zkouší všechny možné experimenty. Venku začne pršet a </a:t>
            </a:r>
            <a:r>
              <a:rPr lang="cs-CZ" sz="2000" dirty="0" err="1" smtClean="0"/>
              <a:t>Berťa</a:t>
            </a:r>
            <a:r>
              <a:rPr lang="cs-CZ" sz="2000" dirty="0" smtClean="0"/>
              <a:t> zavelí, že se poletí hledat duhu. Po krátké chvíli skutečně duhu objeví a rozhodnou se letět až na její konec. Tam potkají člověka oděného pouze do pláště s kapucí. Jmenuje se </a:t>
            </a:r>
            <a:r>
              <a:rPr lang="cs-CZ" sz="2000" dirty="0" err="1" smtClean="0"/>
              <a:t>Utnapištim</a:t>
            </a:r>
            <a:r>
              <a:rPr lang="cs-CZ" sz="2000" dirty="0" smtClean="0"/>
              <a:t> a vypráví jim o velké potopě, kterou bohové na lidstvo seslali, protože bylo moc hlučné. Na konci příběhu </a:t>
            </a:r>
            <a:r>
              <a:rPr lang="cs-CZ" sz="2000" dirty="0" err="1" smtClean="0"/>
              <a:t>Berťu</a:t>
            </a:r>
            <a:r>
              <a:rPr lang="cs-CZ" sz="2000" dirty="0" smtClean="0"/>
              <a:t> vzbudí řinčení budíku a u snídaně o něm vyprávěl tatínkovi. Tatínek po snídani vysvětluje </a:t>
            </a:r>
            <a:r>
              <a:rPr lang="cs-CZ" sz="2000" dirty="0" err="1" smtClean="0"/>
              <a:t>Bertíkovi</a:t>
            </a:r>
            <a:r>
              <a:rPr lang="cs-CZ" sz="2000" dirty="0" smtClean="0"/>
              <a:t>, co duha ve skutečnosti je a jak vzniká. Vypráví mu o </a:t>
            </a:r>
            <a:r>
              <a:rPr lang="cs-CZ" sz="2000" dirty="0" err="1" smtClean="0"/>
              <a:t>Isaacu</a:t>
            </a:r>
            <a:r>
              <a:rPr lang="cs-CZ" sz="2000" dirty="0" smtClean="0"/>
              <a:t> Newtonovi a zkouší vytvořit duhu pomocí optického hranolu atd.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bychom s dětmi mohli dělat?</a:t>
            </a:r>
            <a:endParaRPr lang="cs-CZ" b="1" dirty="0"/>
          </a:p>
        </p:txBody>
      </p:sp>
      <p:pic>
        <p:nvPicPr>
          <p:cNvPr id="4" name="Zástupný symbol pro obsah 3" descr="Mluvit s nimi.jpg"/>
          <p:cNvPicPr>
            <a:picLocks noGrp="1" noChangeAspect="1"/>
          </p:cNvPicPr>
          <p:nvPr>
            <p:ph idx="1"/>
          </p:nvPr>
        </p:nvPicPr>
        <p:blipFill>
          <a:blip r:embed="rId2" cstate="print"/>
          <a:stretch>
            <a:fillRect/>
          </a:stretch>
        </p:blipFill>
        <p:spPr>
          <a:xfrm rot="19620747">
            <a:off x="845776" y="2211826"/>
            <a:ext cx="3225697" cy="2131809"/>
          </a:xfrm>
          <a:effectLst>
            <a:outerShdw blurRad="50800" dist="38100" dir="10800000" algn="r" rotWithShape="0">
              <a:prstClr val="black">
                <a:alpha val="40000"/>
              </a:prstClr>
            </a:outerShdw>
          </a:effectLst>
        </p:spPr>
      </p:pic>
      <p:pic>
        <p:nvPicPr>
          <p:cNvPr id="5" name="Obrázek 4" descr="hýbe se.jpg"/>
          <p:cNvPicPr>
            <a:picLocks noChangeAspect="1"/>
          </p:cNvPicPr>
          <p:nvPr/>
        </p:nvPicPr>
        <p:blipFill>
          <a:blip r:embed="rId3" cstate="print"/>
          <a:stretch>
            <a:fillRect/>
          </a:stretch>
        </p:blipFill>
        <p:spPr>
          <a:xfrm rot="2109911">
            <a:off x="4909253" y="2246269"/>
            <a:ext cx="3515714" cy="1977590"/>
          </a:xfrm>
          <a:prstGeom prst="rect">
            <a:avLst/>
          </a:prstGeom>
          <a:effectLst>
            <a:outerShdw blurRad="50800" dist="38100" dir="10800000" algn="r" rotWithShape="0">
              <a:prstClr val="black">
                <a:alpha val="40000"/>
              </a:prstClr>
            </a:outerShdw>
          </a:effectLst>
        </p:spPr>
      </p:pic>
      <p:pic>
        <p:nvPicPr>
          <p:cNvPr id="6" name="Obrázek 5" descr="šumí.jpeg"/>
          <p:cNvPicPr>
            <a:picLocks noChangeAspect="1"/>
          </p:cNvPicPr>
          <p:nvPr/>
        </p:nvPicPr>
        <p:blipFill>
          <a:blip r:embed="rId4" cstate="print"/>
          <a:stretch>
            <a:fillRect/>
          </a:stretch>
        </p:blipFill>
        <p:spPr>
          <a:xfrm>
            <a:off x="5004048" y="4221088"/>
            <a:ext cx="3635896" cy="2083368"/>
          </a:xfrm>
          <a:prstGeom prst="rect">
            <a:avLst/>
          </a:prstGeom>
          <a:effectLst>
            <a:outerShdw blurRad="50800" dist="38100" dir="10800000" algn="r" rotWithShape="0">
              <a:prstClr val="black">
                <a:alpha val="40000"/>
              </a:prstClr>
            </a:outerShdw>
          </a:effectLst>
        </p:spPr>
      </p:pic>
      <p:pic>
        <p:nvPicPr>
          <p:cNvPr id="7" name="Obrázek 6" descr="bublá.jpg"/>
          <p:cNvPicPr>
            <a:picLocks noChangeAspect="1"/>
          </p:cNvPicPr>
          <p:nvPr/>
        </p:nvPicPr>
        <p:blipFill>
          <a:blip r:embed="rId5" cstate="print"/>
          <a:stretch>
            <a:fillRect/>
          </a:stretch>
        </p:blipFill>
        <p:spPr>
          <a:xfrm rot="160126">
            <a:off x="440402" y="4505991"/>
            <a:ext cx="3005087" cy="1997131"/>
          </a:xfrm>
          <a:prstGeom prst="rect">
            <a:avLst/>
          </a:prstGeom>
          <a:effectLst>
            <a:outerShdw blurRad="50800" dist="38100" dir="10800000" algn="r" rotWithShape="0">
              <a:prstClr val="black">
                <a:alpha val="40000"/>
              </a:prstClr>
            </a:outerShdw>
          </a:effectLst>
        </p:spPr>
      </p:pic>
      <p:pic>
        <p:nvPicPr>
          <p:cNvPr id="8" name="Obrázek 7" descr="hoří.jpg"/>
          <p:cNvPicPr>
            <a:picLocks noChangeAspect="1"/>
          </p:cNvPicPr>
          <p:nvPr/>
        </p:nvPicPr>
        <p:blipFill>
          <a:blip r:embed="rId6" cstate="print"/>
          <a:stretch>
            <a:fillRect/>
          </a:stretch>
        </p:blipFill>
        <p:spPr>
          <a:xfrm rot="20188992">
            <a:off x="2514610" y="1632673"/>
            <a:ext cx="3024336" cy="403244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10. Kapitola</a:t>
            </a:r>
            <a:br>
              <a:rPr lang="cs-CZ" b="1" dirty="0" smtClean="0"/>
            </a:br>
            <a:r>
              <a:rPr lang="cs-CZ" sz="3300" b="1" dirty="0" smtClean="0"/>
              <a:t>Co je to duha?</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700" dirty="0" smtClean="0"/>
              <a:t>1) Opakování (světlo ze Slunce, všemi směry, rovné dráhy, stín + LOM PŘI PRŮLETU - sklenička, voda a brčko)</a:t>
            </a:r>
          </a:p>
          <a:p>
            <a:pPr algn="just">
              <a:buNone/>
            </a:pPr>
            <a:r>
              <a:rPr lang="cs-CZ" sz="1700" dirty="0" smtClean="0"/>
              <a:t>2) Ukázat </a:t>
            </a:r>
            <a:r>
              <a:rPr lang="cs-CZ" sz="1700" b="1" dirty="0" smtClean="0"/>
              <a:t>obrázek</a:t>
            </a:r>
            <a:r>
              <a:rPr lang="cs-CZ" sz="1700" dirty="0" smtClean="0"/>
              <a:t> duhy, jen rychle, aby si nestihly zapamatovat barvy</a:t>
            </a:r>
          </a:p>
          <a:p>
            <a:pPr algn="just">
              <a:buNone/>
            </a:pPr>
            <a:r>
              <a:rPr lang="cs-CZ" sz="1700" dirty="0" smtClean="0"/>
              <a:t>3) Nechat je jmenovat barvy a připevňovat barevné papírky na tabuli</a:t>
            </a:r>
          </a:p>
          <a:p>
            <a:pPr algn="just">
              <a:buNone/>
            </a:pPr>
            <a:r>
              <a:rPr lang="cs-CZ" sz="1700" dirty="0" smtClean="0"/>
              <a:t>4) Kdy se duha tvoří? Co je k tomu k jejímu vzniku zapotřebí?</a:t>
            </a:r>
          </a:p>
          <a:p>
            <a:pPr algn="just">
              <a:buNone/>
            </a:pPr>
            <a:r>
              <a:rPr lang="cs-CZ" sz="1700" dirty="0" smtClean="0"/>
              <a:t>5) Přečíst příběh o </a:t>
            </a:r>
            <a:r>
              <a:rPr lang="cs-CZ" sz="1700" dirty="0" err="1" smtClean="0"/>
              <a:t>Utnapištinovi</a:t>
            </a:r>
            <a:r>
              <a:rPr lang="cs-CZ" sz="1700" dirty="0" smtClean="0"/>
              <a:t> nebo </a:t>
            </a:r>
            <a:r>
              <a:rPr lang="cs-CZ" sz="1700" dirty="0" err="1" smtClean="0"/>
              <a:t>Noemově</a:t>
            </a:r>
            <a:r>
              <a:rPr lang="cs-CZ" sz="1700" dirty="0" smtClean="0"/>
              <a:t> arše (lidé dřív takovým příběhům věřili)</a:t>
            </a:r>
          </a:p>
          <a:p>
            <a:pPr algn="just">
              <a:buNone/>
            </a:pPr>
            <a:r>
              <a:rPr lang="cs-CZ" sz="1700" dirty="0" smtClean="0"/>
              <a:t>6) Dnes věda, představit </a:t>
            </a:r>
            <a:r>
              <a:rPr lang="cs-CZ" sz="1700" dirty="0" err="1" smtClean="0"/>
              <a:t>Isaaca</a:t>
            </a:r>
            <a:r>
              <a:rPr lang="cs-CZ" sz="1700" dirty="0" smtClean="0"/>
              <a:t> Newtona a jeho pokus s optickým hranolem</a:t>
            </a:r>
          </a:p>
          <a:p>
            <a:pPr algn="just">
              <a:buNone/>
            </a:pPr>
            <a:r>
              <a:rPr lang="cs-CZ" sz="1700" dirty="0" smtClean="0"/>
              <a:t>7) Vytváření duhy pomocí optického hranolu</a:t>
            </a:r>
          </a:p>
          <a:p>
            <a:pPr algn="just">
              <a:buNone/>
            </a:pPr>
            <a:r>
              <a:rPr lang="cs-CZ" sz="1700" dirty="0" smtClean="0"/>
              <a:t>8) Popsat jak se duha tvoří v přírodě + vysvětlit, že z každé kapky k nám do očí dopadá vždy jen jedna barva</a:t>
            </a:r>
          </a:p>
          <a:p>
            <a:pPr algn="just">
              <a:buNone/>
            </a:pPr>
            <a:endParaRPr lang="cs-CZ" sz="1700" dirty="0" smtClean="0"/>
          </a:p>
          <a:p>
            <a:pPr algn="just">
              <a:buNone/>
            </a:pPr>
            <a:r>
              <a:rPr lang="cs-CZ" sz="1700" dirty="0" smtClean="0"/>
              <a:t>	</a:t>
            </a:r>
            <a:r>
              <a:rPr lang="cs-CZ" sz="1700" dirty="0" smtClean="0">
                <a:hlinkClick r:id="rId2"/>
              </a:rPr>
              <a:t>https://www.youtube.com/watch?v=bG5dCUXUHsc</a:t>
            </a:r>
            <a:endParaRPr lang="cs-CZ" sz="1700" dirty="0" smtClean="0"/>
          </a:p>
          <a:p>
            <a:pPr algn="just">
              <a:buNone/>
            </a:pPr>
            <a:endParaRPr lang="cs-CZ" sz="1700" dirty="0" smtClean="0"/>
          </a:p>
          <a:p>
            <a:pPr algn="just">
              <a:buNone/>
            </a:pPr>
            <a:r>
              <a:rPr lang="cs-CZ" sz="1700" dirty="0" smtClean="0"/>
              <a:t>9) Nakreslit pokus s optickým hranolem</a:t>
            </a:r>
          </a:p>
          <a:p>
            <a:pPr algn="just">
              <a:buNone/>
            </a:pPr>
            <a:endParaRPr lang="cs-CZ" sz="2000" dirty="0" smtClean="0"/>
          </a:p>
        </p:txBody>
      </p:sp>
      <p:pic>
        <p:nvPicPr>
          <p:cNvPr id="4" name="Obrázek 3" descr="3. kreslení.jpg"/>
          <p:cNvPicPr>
            <a:picLocks noChangeAspect="1"/>
          </p:cNvPicPr>
          <p:nvPr/>
        </p:nvPicPr>
        <p:blipFill>
          <a:blip r:embed="rId3" cstate="print"/>
          <a:stretch>
            <a:fillRect/>
          </a:stretch>
        </p:blipFill>
        <p:spPr>
          <a:xfrm>
            <a:off x="5796136" y="4509120"/>
            <a:ext cx="2664296" cy="173719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11. Kapitola</a:t>
            </a:r>
            <a:br>
              <a:rPr lang="cs-CZ" b="1" dirty="0" smtClean="0"/>
            </a:br>
            <a:r>
              <a:rPr lang="cs-CZ" sz="3300" b="1" dirty="0" smtClean="0"/>
              <a:t>Co je tedy světlo?</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si připravuje fyzikální experiment do školy, kde se koná přírodovědná olympiáda. Chtěl by povídat o duze, a proto si vypůjčí tatínkův optický hranol. Ten se mu ale kvůli jeho zbrklosti podaří rozbít. S tatínkem tedy vymyslí experiment nový, který optický hranol nahradí. Vše funguje naprosto výborně. </a:t>
            </a:r>
            <a:r>
              <a:rPr lang="cs-CZ" sz="2000" dirty="0" err="1" smtClean="0"/>
              <a:t>Bertík</a:t>
            </a:r>
            <a:r>
              <a:rPr lang="cs-CZ" sz="2000" dirty="0" smtClean="0"/>
              <a:t> se po chvíli zeptá, co vlastně světlo je. Je tvořené z Fotonů a dříve si lidé mysleli, že je něco jako voda, která vyplňuje prostor. Ale ve skutečnosti se chová jinak. Sledují rozdíl mezi vodou a světlem (stíny a obtékání předmětů). Postupně se dopracují k tomu, že jednu podobnou vlastnost mají, mohou tvořit vlnky. Vyrobí si miniaturní </a:t>
            </a:r>
            <a:r>
              <a:rPr lang="cs-CZ" sz="2000" dirty="0" err="1" smtClean="0"/>
              <a:t>dvouštěrbinový</a:t>
            </a:r>
            <a:r>
              <a:rPr lang="cs-CZ" sz="2000" dirty="0" smtClean="0"/>
              <a:t> experiment, který </a:t>
            </a:r>
            <a:r>
              <a:rPr lang="cs-CZ" sz="2000" dirty="0" err="1" smtClean="0"/>
              <a:t>Bertík</a:t>
            </a:r>
            <a:r>
              <a:rPr lang="cs-CZ" sz="2000" dirty="0" smtClean="0"/>
              <a:t> spolu s alternativním optickým hranolem vezme do školy a úspěšně se zúčastní olympiády.</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11. Kapitola</a:t>
            </a:r>
            <a:br>
              <a:rPr lang="cs-CZ" b="1" dirty="0" smtClean="0"/>
            </a:br>
            <a:r>
              <a:rPr lang="cs-CZ" sz="3300" b="1" dirty="0" smtClean="0"/>
              <a:t>Co je tedy světlo?</a:t>
            </a:r>
            <a:endParaRPr lang="cs-CZ" sz="3300" b="1" dirty="0"/>
          </a:p>
        </p:txBody>
      </p:sp>
      <p:sp>
        <p:nvSpPr>
          <p:cNvPr id="17" name="Zástupný symbol pro obsah 16"/>
          <p:cNvSpPr>
            <a:spLocks noGrp="1"/>
          </p:cNvSpPr>
          <p:nvPr>
            <p:ph idx="1"/>
          </p:nvPr>
        </p:nvSpPr>
        <p:spPr>
          <a:xfrm>
            <a:off x="467544" y="1600200"/>
            <a:ext cx="8208912" cy="4525963"/>
          </a:xfrm>
        </p:spPr>
        <p:txBody>
          <a:bodyPr>
            <a:noAutofit/>
          </a:bodyPr>
          <a:lstStyle/>
          <a:p>
            <a:pPr algn="just">
              <a:buNone/>
            </a:pPr>
            <a:r>
              <a:rPr lang="cs-CZ" sz="1600" dirty="0" smtClean="0"/>
              <a:t>1) Opakování - nechat někoho udělat duhu s hranolem</a:t>
            </a:r>
          </a:p>
          <a:p>
            <a:pPr algn="just">
              <a:buNone/>
            </a:pPr>
            <a:r>
              <a:rPr lang="cs-CZ" sz="1600" dirty="0" smtClean="0"/>
              <a:t>2) Jak si duhu vyrobit doma? Např. CD</a:t>
            </a:r>
          </a:p>
          <a:p>
            <a:pPr algn="just">
              <a:buNone/>
            </a:pPr>
            <a:r>
              <a:rPr lang="cs-CZ" sz="1600" dirty="0" smtClean="0"/>
              <a:t>	</a:t>
            </a:r>
            <a:r>
              <a:rPr lang="cs-CZ" sz="1600" b="1" dirty="0" smtClean="0"/>
              <a:t>Experiment:</a:t>
            </a:r>
            <a:r>
              <a:rPr lang="cs-CZ" sz="1600" dirty="0" smtClean="0"/>
              <a:t> Mísa, malé zrcátko, izolepa, nůžky, čtvrtka a baterka</a:t>
            </a:r>
          </a:p>
          <a:p>
            <a:pPr algn="just">
              <a:buNone/>
            </a:pPr>
            <a:r>
              <a:rPr lang="cs-CZ" sz="1600" dirty="0" smtClean="0"/>
              <a:t>	</a:t>
            </a:r>
            <a:r>
              <a:rPr lang="cs-CZ" sz="1600" dirty="0" smtClean="0">
                <a:hlinkClick r:id="rId2"/>
              </a:rPr>
              <a:t>https://www.youtube.com/watch?v=vXccpwytjL8</a:t>
            </a:r>
            <a:endParaRPr lang="cs-CZ" sz="1600" dirty="0" smtClean="0"/>
          </a:p>
          <a:p>
            <a:pPr algn="just">
              <a:buNone/>
            </a:pPr>
            <a:r>
              <a:rPr lang="cs-CZ" sz="1600" dirty="0" smtClean="0"/>
              <a:t>		</a:t>
            </a:r>
          </a:p>
          <a:p>
            <a:pPr algn="just">
              <a:buNone/>
            </a:pPr>
            <a:r>
              <a:rPr lang="cs-CZ" sz="1600" dirty="0" smtClean="0"/>
              <a:t>3) Co je to světlo? Dříve si mysleli, že jako VODA světlo vyplní prostor</a:t>
            </a:r>
          </a:p>
          <a:p>
            <a:pPr algn="just">
              <a:buNone/>
            </a:pPr>
            <a:r>
              <a:rPr lang="cs-CZ" sz="1600" dirty="0" smtClean="0"/>
              <a:t>4) </a:t>
            </a:r>
            <a:r>
              <a:rPr lang="cs-CZ" sz="1600" b="1" dirty="0" smtClean="0"/>
              <a:t>POKUS</a:t>
            </a:r>
            <a:r>
              <a:rPr lang="cs-CZ" sz="1600" dirty="0" smtClean="0"/>
              <a:t> - laser, šampon, vana + Voda v </a:t>
            </a:r>
            <a:r>
              <a:rPr lang="cs-CZ" sz="1600" dirty="0" err="1" smtClean="0"/>
              <a:t>pet</a:t>
            </a:r>
            <a:r>
              <a:rPr lang="cs-CZ" sz="1600" dirty="0" smtClean="0"/>
              <a:t> lahvi. Pohyb vody:</a:t>
            </a:r>
          </a:p>
          <a:p>
            <a:pPr algn="just">
              <a:buNone/>
            </a:pPr>
            <a:r>
              <a:rPr lang="cs-CZ" sz="1600" dirty="0" smtClean="0"/>
              <a:t>		LASER = ZASTAVÍ SE, VODA = OBTEČE (připomenout stíny)</a:t>
            </a:r>
          </a:p>
          <a:p>
            <a:pPr algn="just">
              <a:buNone/>
            </a:pPr>
            <a:r>
              <a:rPr lang="cs-CZ" sz="1600" dirty="0" smtClean="0"/>
              <a:t>5) Podobnost s vlnami, hodit kamínek do napuštěného lavoru nebo dřezu = ukázat vlnu</a:t>
            </a:r>
          </a:p>
          <a:p>
            <a:pPr algn="just">
              <a:buNone/>
            </a:pPr>
            <a:r>
              <a:rPr lang="cs-CZ" sz="1600" dirty="0" smtClean="0"/>
              <a:t>6) Popsat a ukázat Double-slit experiment (použít nějaké video)</a:t>
            </a:r>
          </a:p>
          <a:p>
            <a:pPr algn="just">
              <a:buNone/>
            </a:pPr>
            <a:r>
              <a:rPr lang="cs-CZ" sz="1600" dirty="0" smtClean="0"/>
              <a:t>		</a:t>
            </a:r>
            <a:r>
              <a:rPr lang="cs-CZ" sz="1600" dirty="0" smtClean="0">
                <a:hlinkClick r:id="rId3"/>
              </a:rPr>
              <a:t>https://www.youtube.com/watch?v=fwXQjRBLwsQ</a:t>
            </a:r>
            <a:endParaRPr lang="cs-CZ" sz="1600" dirty="0" smtClean="0"/>
          </a:p>
          <a:p>
            <a:pPr algn="just">
              <a:buNone/>
            </a:pPr>
            <a:endParaRPr lang="cs-CZ" sz="1600" dirty="0" smtClean="0"/>
          </a:p>
          <a:p>
            <a:pPr algn="just">
              <a:buNone/>
            </a:pPr>
            <a:r>
              <a:rPr lang="cs-CZ" sz="1600" dirty="0" smtClean="0"/>
              <a:t>7) Vysvětlit ho na tabuli (dvě zvětšující se vlny, které se protínají) = dva kruhy vedle sebe se zvětšují a vytvářejí vlny</a:t>
            </a:r>
          </a:p>
          <a:p>
            <a:pPr algn="just">
              <a:buNone/>
            </a:pPr>
            <a:r>
              <a:rPr lang="cs-CZ" sz="1600" dirty="0" smtClean="0"/>
              <a:t>8) děti si to nakreslí (ať už pomocí nějakých různě velkých koleček nebo pomocí kružítka s pomocí)</a:t>
            </a:r>
          </a:p>
        </p:txBody>
      </p:sp>
      <p:pic>
        <p:nvPicPr>
          <p:cNvPr id="4" name="Obrázek 3" descr="doubleslit.png"/>
          <p:cNvPicPr>
            <a:picLocks noChangeAspect="1"/>
          </p:cNvPicPr>
          <p:nvPr/>
        </p:nvPicPr>
        <p:blipFill>
          <a:blip r:embed="rId4" cstate="print"/>
          <a:stretch>
            <a:fillRect/>
          </a:stretch>
        </p:blipFill>
        <p:spPr>
          <a:xfrm>
            <a:off x="6660232" y="1556792"/>
            <a:ext cx="2016224" cy="227718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12. Kapitola</a:t>
            </a:r>
            <a:br>
              <a:rPr lang="cs-CZ" b="1" dirty="0" smtClean="0"/>
            </a:br>
            <a:r>
              <a:rPr lang="cs-CZ" sz="3300" b="1" dirty="0" smtClean="0"/>
              <a:t>Proč vidíme barvy?</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s tatínkem lezou na půdu vytřídit nějakou veteš. Prohrabávají se starým haraburdím a objevují věci, ke kterým mají oba krásné vzpomínky. Tatínek najde </a:t>
            </a:r>
            <a:r>
              <a:rPr lang="cs-CZ" sz="2000" dirty="0" err="1" smtClean="0"/>
              <a:t>foťák</a:t>
            </a:r>
            <a:r>
              <a:rPr lang="cs-CZ" sz="2000" dirty="0" smtClean="0"/>
              <a:t>, kterým se kdysi takové vzpomínky uchovávaly. Navíc objeví staré fotoalbum, načež se </a:t>
            </a:r>
            <a:r>
              <a:rPr lang="cs-CZ" sz="2000" dirty="0" err="1" smtClean="0"/>
              <a:t>Bertík</a:t>
            </a:r>
            <a:r>
              <a:rPr lang="cs-CZ" sz="2000" dirty="0" smtClean="0"/>
              <a:t> zeptá, zda bylo kdysi všechno černobílé. Tatínek mu začne povídat o barvách a spojuje vše, co si řekli o světle a duze. Při povídání si pomáhá starou kytarou, kde </a:t>
            </a:r>
            <a:r>
              <a:rPr lang="cs-CZ" sz="2000" dirty="0" err="1" smtClean="0"/>
              <a:t>Bertíkovi</a:t>
            </a:r>
            <a:r>
              <a:rPr lang="cs-CZ" sz="2000" dirty="0" smtClean="0"/>
              <a:t> ukazuje, co je to frekvence a stejně jako tóny mají frekvence, barvičky také. Věci mají své barvy, protože jsou atomy, které je tvoří, schopné zbaštit všechny barvy duhy a vyplivnou pouze tu barvu, která jim nechutná (červené triko = vyplivne červenou a tu nakonec vidíme).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12. Kapitola</a:t>
            </a:r>
            <a:br>
              <a:rPr lang="cs-CZ" b="1" dirty="0" smtClean="0"/>
            </a:br>
            <a:r>
              <a:rPr lang="cs-CZ" sz="3300" b="1" dirty="0" smtClean="0"/>
              <a:t>Proč vidíme barvy?</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fontScale="92500" lnSpcReduction="10000"/>
          </a:bodyPr>
          <a:lstStyle/>
          <a:p>
            <a:pPr algn="just">
              <a:buNone/>
            </a:pPr>
            <a:r>
              <a:rPr lang="cs-CZ" sz="1700" dirty="0" smtClean="0"/>
              <a:t>1) Opakování - duha z hranolu (zase někdo)</a:t>
            </a:r>
          </a:p>
          <a:p>
            <a:pPr algn="just">
              <a:buNone/>
            </a:pPr>
            <a:r>
              <a:rPr lang="cs-CZ" sz="1700" dirty="0" smtClean="0"/>
              <a:t>2) Současně při duze dát barevné obdélníky na tabuli v pořadí, v jakém se objevují</a:t>
            </a:r>
          </a:p>
          <a:p>
            <a:pPr algn="just">
              <a:buNone/>
            </a:pPr>
            <a:r>
              <a:rPr lang="cs-CZ" sz="1700" dirty="0" smtClean="0"/>
              <a:t>3) Stejně jako voda VLNY - pokus s lavorem, hodit = vlna</a:t>
            </a:r>
          </a:p>
          <a:p>
            <a:pPr algn="just">
              <a:buNone/>
            </a:pPr>
            <a:r>
              <a:rPr lang="cs-CZ" sz="1700" dirty="0" smtClean="0"/>
              <a:t>4) Jak bychom mohli ještě vytvořit vlny, VZÍT KYTARU a hrát na jedné struně různé tóny, zkracovat a prodlužovat struny... musí rozeznat frekvenci zvuku --- vysvětlit jednoduše čím se frekvence mění</a:t>
            </a:r>
          </a:p>
          <a:p>
            <a:pPr algn="just">
              <a:buNone/>
            </a:pPr>
            <a:r>
              <a:rPr lang="cs-CZ" sz="1700" dirty="0" smtClean="0"/>
              <a:t>5) Stejně s barvami. Zavázat za tabuli s barvami provázek, dát stejné barvy na zem odstupňovaně a nechat děti dělat vlny provázkem ROZDÍLNÉ FREKVENCE, aby si utvrdili jak každá barvička jinak vibruje</a:t>
            </a:r>
          </a:p>
          <a:p>
            <a:pPr algn="just">
              <a:buNone/>
            </a:pPr>
            <a:r>
              <a:rPr lang="cs-CZ" sz="1700" dirty="0" smtClean="0"/>
              <a:t>6) Jak ale vlastně vidíme barvy? Co se děje? </a:t>
            </a:r>
          </a:p>
          <a:p>
            <a:pPr algn="just">
              <a:buNone/>
            </a:pPr>
            <a:r>
              <a:rPr lang="cs-CZ" sz="1900" dirty="0" smtClean="0"/>
              <a:t>	</a:t>
            </a:r>
            <a:r>
              <a:rPr lang="cs-CZ" sz="1900" b="1" dirty="0" smtClean="0"/>
              <a:t>UKÁZKA:</a:t>
            </a:r>
            <a:r>
              <a:rPr lang="cs-CZ" sz="1900" dirty="0" smtClean="0"/>
              <a:t> </a:t>
            </a:r>
            <a:r>
              <a:rPr lang="cs-CZ" sz="1400" dirty="0" smtClean="0"/>
              <a:t>vezmu balónky barev duhy, dám do igelitového pytlíku = paprsek světla, který se skládá ze všech barev duhy. Sedneme do kroužku, házím dětem a vysvětlím, že když světýlko dopadne např. na modré tričko Filípka, tak atomy v tričku zbaští všechny barvičky duhy, kromě té modré, která jim nechutná a tu vyplivnou zpět. Když letí od trička, my si jí můžeme očíčkem prohlídnout.</a:t>
            </a:r>
          </a:p>
          <a:p>
            <a:pPr algn="just">
              <a:buNone/>
            </a:pPr>
            <a:endParaRPr lang="cs-CZ" sz="1900" dirty="0" smtClean="0"/>
          </a:p>
          <a:p>
            <a:pPr algn="just">
              <a:buNone/>
            </a:pPr>
            <a:r>
              <a:rPr lang="cs-CZ" sz="1700" dirty="0" smtClean="0"/>
              <a:t>7) Mixovat barvy dohromady (s káčou a barevnými papírky)</a:t>
            </a:r>
          </a:p>
          <a:p>
            <a:pPr algn="just">
              <a:buNone/>
            </a:pPr>
            <a:r>
              <a:rPr lang="cs-CZ" sz="1700" dirty="0" smtClean="0"/>
              <a:t>8) Vytvořit obrázek jak se barvy dají kombinovat</a:t>
            </a:r>
          </a:p>
          <a:p>
            <a:pPr algn="just">
              <a:buNone/>
            </a:pPr>
            <a:endParaRPr lang="cs-CZ" sz="2000" dirty="0" smtClean="0"/>
          </a:p>
        </p:txBody>
      </p:sp>
      <p:pic>
        <p:nvPicPr>
          <p:cNvPr id="4" name="Obrázek 3" descr="Míchaní barev.jpg"/>
          <p:cNvPicPr>
            <a:picLocks noChangeAspect="1"/>
          </p:cNvPicPr>
          <p:nvPr/>
        </p:nvPicPr>
        <p:blipFill>
          <a:blip r:embed="rId2" cstate="print"/>
          <a:stretch>
            <a:fillRect/>
          </a:stretch>
        </p:blipFill>
        <p:spPr>
          <a:xfrm>
            <a:off x="5868144" y="4869160"/>
            <a:ext cx="2448272" cy="158417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13. Kapitola</a:t>
            </a:r>
            <a:br>
              <a:rPr lang="cs-CZ" b="1" dirty="0" smtClean="0"/>
            </a:br>
            <a:r>
              <a:rPr lang="cs-CZ" b="1" dirty="0" smtClean="0"/>
              <a:t>Cesta k počátku vesmíru č. 1</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smtClean="0"/>
              <a:t>Tato a následující dvě kapitoly se odehrávají opět ve snu. </a:t>
            </a:r>
            <a:r>
              <a:rPr lang="cs-CZ" sz="2000" dirty="0" err="1" smtClean="0"/>
              <a:t>Bertík</a:t>
            </a:r>
            <a:r>
              <a:rPr lang="cs-CZ" sz="2000" dirty="0" smtClean="0"/>
              <a:t> </a:t>
            </a:r>
            <a:r>
              <a:rPr lang="cs-CZ" sz="2000" dirty="0" err="1" smtClean="0"/>
              <a:t>Marťánkovi</a:t>
            </a:r>
            <a:r>
              <a:rPr lang="cs-CZ" sz="2000" dirty="0" smtClean="0"/>
              <a:t> vypráví o barvách a po chvíli objeví tlačítko, které umožní přepínat různé filtry čelního skla rakety. Mohou tedy vidět věci, které by očima nemohli. Letí ke Sluníčku, prohlédnout si, jak vypadá v různých vlnových délkách. Zároveň se rozhodnou prozkoumat Sluneční soustavu, zda by něco zajímavého neobjevili. Na okraji Saturnových prstenců objeví, právě díky ultra-červenému filtru, kosmickou loď a v ní se seznámí s pány Albertem Einsteinem a Christianem Dopplerem. Ti klukům navrhnou, že by se mohli podívat, jak vlastně vesmír vznikl, kde všechno začalo. Protože je k takové výpravě potřeba znát spoustu věci, vypráví jim pan Doppler o svém výzkumu a popisuje jim jak funguje Dopplerův efekt. Mezitím se vydají zpět na Zemi, aby vyzvedli jejich přítele, který jim na jejich výpravě bude užitečný. Cesta je dlouhá, a proto jim pan Doppler vysvětluje, co je spektrum a jak funguje spektrometr.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13. Kapitola</a:t>
            </a:r>
            <a:br>
              <a:rPr lang="cs-CZ" b="1" dirty="0" smtClean="0"/>
            </a:br>
            <a:r>
              <a:rPr lang="cs-CZ" b="1" dirty="0" smtClean="0"/>
              <a:t>Cesta k počátku vesmíru č. 1</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500" dirty="0" smtClean="0"/>
              <a:t>1) Opakování, barvy duhy a ukázka s provázkem</a:t>
            </a:r>
          </a:p>
          <a:p>
            <a:pPr algn="just">
              <a:buNone/>
            </a:pPr>
            <a:r>
              <a:rPr lang="cs-CZ" sz="1500" dirty="0" smtClean="0"/>
              <a:t>2) Slunce a hvězdy i další frekvence - Infračervené a ultrafialové obrázky (hadi a včely), rentgen + dát poslechnout Slunce</a:t>
            </a:r>
          </a:p>
          <a:p>
            <a:pPr algn="just">
              <a:buNone/>
            </a:pPr>
            <a:r>
              <a:rPr lang="cs-CZ" sz="1500" dirty="0" smtClean="0"/>
              <a:t>		</a:t>
            </a:r>
            <a:r>
              <a:rPr lang="cs-CZ" sz="1500" dirty="0" smtClean="0">
                <a:hlinkClick r:id="rId2"/>
              </a:rPr>
              <a:t>https://www.youtube.com/watch?v=GvMbUxqGuOc</a:t>
            </a:r>
            <a:endParaRPr lang="cs-CZ" sz="1500" dirty="0" smtClean="0"/>
          </a:p>
          <a:p>
            <a:pPr algn="just">
              <a:buNone/>
            </a:pPr>
            <a:r>
              <a:rPr lang="cs-CZ" sz="1500" dirty="0" smtClean="0"/>
              <a:t>3) Vidíme jen malou část celého spektra světla, co dopadne na zem </a:t>
            </a:r>
          </a:p>
          <a:p>
            <a:pPr algn="just">
              <a:buNone/>
            </a:pPr>
            <a:r>
              <a:rPr lang="cs-CZ" sz="1500" dirty="0" smtClean="0"/>
              <a:t>	</a:t>
            </a:r>
            <a:r>
              <a:rPr lang="cs-CZ" sz="1500" b="1" dirty="0" smtClean="0"/>
              <a:t>VIDEO:</a:t>
            </a:r>
            <a:r>
              <a:rPr lang="cs-CZ" sz="1500" dirty="0" smtClean="0"/>
              <a:t> Slunce v různých vlnových délkách</a:t>
            </a:r>
          </a:p>
          <a:p>
            <a:pPr algn="just">
              <a:buNone/>
            </a:pPr>
            <a:r>
              <a:rPr lang="cs-CZ" sz="1500" dirty="0" smtClean="0"/>
              <a:t>		</a:t>
            </a:r>
            <a:r>
              <a:rPr lang="cs-CZ" sz="1500" dirty="0" smtClean="0">
                <a:hlinkClick r:id="rId3"/>
              </a:rPr>
              <a:t>https://www.youtube.com/watch?v=6tmbeLTHC_0</a:t>
            </a:r>
            <a:endParaRPr lang="cs-CZ" sz="1500" dirty="0" smtClean="0"/>
          </a:p>
          <a:p>
            <a:pPr algn="just">
              <a:buNone/>
            </a:pPr>
            <a:r>
              <a:rPr lang="cs-CZ" sz="1500" dirty="0" smtClean="0"/>
              <a:t>4) Co ještě se pohybuje ve vlnách? Zvuk, pomoci si kytarou. Můžeme použít i video:</a:t>
            </a:r>
          </a:p>
          <a:p>
            <a:pPr algn="just">
              <a:buNone/>
            </a:pPr>
            <a:r>
              <a:rPr lang="cs-CZ" sz="1500" dirty="0" smtClean="0"/>
              <a:t>		</a:t>
            </a:r>
            <a:r>
              <a:rPr lang="cs-CZ" sz="1500" dirty="0" smtClean="0">
                <a:hlinkClick r:id="rId4"/>
              </a:rPr>
              <a:t>https://www.youtube.com/watch?v=wvJAgrUBF4w</a:t>
            </a:r>
            <a:endParaRPr lang="cs-CZ" sz="1500" dirty="0" smtClean="0"/>
          </a:p>
          <a:p>
            <a:pPr algn="just">
              <a:buNone/>
            </a:pPr>
            <a:r>
              <a:rPr lang="cs-CZ" sz="1500" dirty="0" smtClean="0"/>
              <a:t>	Můžeme si je představit stejně jako světýlko, že se šíří ve vlnách od svého zdroje</a:t>
            </a:r>
          </a:p>
          <a:p>
            <a:pPr algn="just">
              <a:buNone/>
            </a:pPr>
            <a:r>
              <a:rPr lang="cs-CZ" sz="1500" dirty="0" smtClean="0"/>
              <a:t>		</a:t>
            </a:r>
            <a:r>
              <a:rPr lang="cs-CZ" sz="1500" dirty="0" smtClean="0">
                <a:hlinkClick r:id="rId5"/>
              </a:rPr>
              <a:t>https://www.youtube.com/watch?v=tOJxVYfp4tQ</a:t>
            </a:r>
            <a:r>
              <a:rPr lang="cs-CZ" sz="1500" dirty="0" smtClean="0"/>
              <a:t>	(0:30)</a:t>
            </a:r>
          </a:p>
          <a:p>
            <a:pPr algn="just">
              <a:buNone/>
            </a:pPr>
            <a:endParaRPr lang="cs-CZ" sz="2000" dirty="0" smtClean="0"/>
          </a:p>
        </p:txBody>
      </p:sp>
      <p:pic>
        <p:nvPicPr>
          <p:cNvPr id="4" name="Obrázek 3" descr="spectrum-700x235.jpg"/>
          <p:cNvPicPr>
            <a:picLocks noChangeAspect="1"/>
          </p:cNvPicPr>
          <p:nvPr/>
        </p:nvPicPr>
        <p:blipFill>
          <a:blip r:embed="rId6" cstate="print"/>
          <a:stretch>
            <a:fillRect/>
          </a:stretch>
        </p:blipFill>
        <p:spPr>
          <a:xfrm>
            <a:off x="1475656" y="4725144"/>
            <a:ext cx="6048672" cy="176376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13. Kapitola</a:t>
            </a:r>
            <a:br>
              <a:rPr lang="cs-CZ" b="1" dirty="0" smtClean="0"/>
            </a:br>
            <a:r>
              <a:rPr lang="cs-CZ" b="1" dirty="0" smtClean="0"/>
              <a:t>Cesta k počátku vesmíru č. 1</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5) Pustit video </a:t>
            </a:r>
          </a:p>
          <a:p>
            <a:pPr algn="just">
              <a:buNone/>
            </a:pPr>
            <a:r>
              <a:rPr lang="cs-CZ" sz="1600" dirty="0" smtClean="0"/>
              <a:t>	</a:t>
            </a:r>
            <a:r>
              <a:rPr lang="cs-CZ" sz="1600" dirty="0" smtClean="0">
                <a:hlinkClick r:id="rId2"/>
              </a:rPr>
              <a:t>https://www.youtube.com/watch?v=xVMsAgHy_IY</a:t>
            </a:r>
            <a:r>
              <a:rPr lang="cs-CZ" sz="1600" dirty="0" smtClean="0"/>
              <a:t>	(nejlepší 3:00)</a:t>
            </a:r>
          </a:p>
          <a:p>
            <a:pPr algn="just">
              <a:buNone/>
            </a:pPr>
            <a:r>
              <a:rPr lang="cs-CZ" sz="1600" dirty="0" smtClean="0"/>
              <a:t>		a zeptat se, zda si někdy všimli podobného zvuku, když projíždí policie, hasiči, sanitka</a:t>
            </a:r>
          </a:p>
          <a:p>
            <a:pPr algn="just">
              <a:buNone/>
            </a:pPr>
            <a:r>
              <a:rPr lang="cs-CZ" sz="1600" dirty="0" smtClean="0"/>
              <a:t>6) Pokus s píšťalou, pískat a běžet kolem nich, nejprve ukázat, jak zní zvuk, když jsme na místě, pak běžet</a:t>
            </a:r>
          </a:p>
          <a:p>
            <a:pPr algn="just">
              <a:buNone/>
            </a:pPr>
            <a:r>
              <a:rPr lang="cs-CZ" sz="1600" dirty="0" smtClean="0"/>
              <a:t>7) Ukázat co se děje na pružině</a:t>
            </a:r>
          </a:p>
          <a:p>
            <a:pPr algn="just">
              <a:buNone/>
            </a:pPr>
            <a:r>
              <a:rPr lang="cs-CZ" sz="1600" dirty="0" smtClean="0"/>
              <a:t>8) Pokus s pružinou a píšťalou, přivázat k sobě 2 pružiny a jít a pískat, přední se bude zkracovat, ta na zádech se bude prodlužovat</a:t>
            </a:r>
          </a:p>
          <a:p>
            <a:pPr algn="just">
              <a:buNone/>
            </a:pPr>
            <a:r>
              <a:rPr lang="cs-CZ" sz="1600" dirty="0" smtClean="0"/>
              <a:t>9) A jak to vypadá přesně? VIDEO (</a:t>
            </a:r>
            <a:r>
              <a:rPr lang="cs-CZ" sz="1600" dirty="0" err="1" smtClean="0"/>
              <a:t>proklikat</a:t>
            </a:r>
            <a:r>
              <a:rPr lang="cs-CZ" sz="1600" dirty="0" smtClean="0"/>
              <a:t> jen ukázky)</a:t>
            </a:r>
          </a:p>
          <a:p>
            <a:pPr algn="just">
              <a:buNone/>
            </a:pPr>
            <a:r>
              <a:rPr lang="cs-CZ" sz="1600" dirty="0" smtClean="0"/>
              <a:t>	</a:t>
            </a:r>
            <a:r>
              <a:rPr lang="cs-CZ" sz="1600" dirty="0" smtClean="0">
                <a:hlinkClick r:id="rId3"/>
              </a:rPr>
              <a:t>https://www.youtube.com/watch?v=ABrqErYmuwc&amp;t=127s</a:t>
            </a:r>
            <a:endParaRPr lang="cs-CZ" sz="1600" dirty="0" smtClean="0"/>
          </a:p>
          <a:p>
            <a:pPr algn="just">
              <a:buNone/>
            </a:pPr>
            <a:endParaRPr lang="cs-CZ" sz="1600" dirty="0" smtClean="0"/>
          </a:p>
          <a:p>
            <a:pPr algn="just">
              <a:buNone/>
            </a:pPr>
            <a:r>
              <a:rPr lang="cs-CZ" sz="1600" dirty="0" smtClean="0"/>
              <a:t>10) Výrobek - </a:t>
            </a:r>
            <a:r>
              <a:rPr lang="cs-CZ" sz="1600" dirty="0" err="1" smtClean="0"/>
              <a:t>předstříhat</a:t>
            </a:r>
            <a:r>
              <a:rPr lang="cs-CZ" sz="1600" dirty="0" smtClean="0"/>
              <a:t> a v hodině jen nalepit</a:t>
            </a:r>
          </a:p>
        </p:txBody>
      </p:sp>
      <p:pic>
        <p:nvPicPr>
          <p:cNvPr id="4" name="Obrázek 3" descr="Výrobek.png"/>
          <p:cNvPicPr>
            <a:picLocks noChangeAspect="1"/>
          </p:cNvPicPr>
          <p:nvPr/>
        </p:nvPicPr>
        <p:blipFill>
          <a:blip r:embed="rId4" cstate="print"/>
          <a:stretch>
            <a:fillRect/>
          </a:stretch>
        </p:blipFill>
        <p:spPr>
          <a:xfrm>
            <a:off x="5004048" y="4589748"/>
            <a:ext cx="3528392" cy="186358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14. Kapitola</a:t>
            </a:r>
            <a:br>
              <a:rPr lang="cs-CZ" b="1" dirty="0" smtClean="0"/>
            </a:br>
            <a:r>
              <a:rPr lang="cs-CZ" b="1" dirty="0" smtClean="0"/>
              <a:t>Cesta k počátku vesmíru č. 2</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smtClean="0"/>
              <a:t>Pan Einstein, jako starý vesmírný vlk, s přehledem přistane na hoře Mount Wilson v Kalifornii. Ano, </a:t>
            </a:r>
            <a:r>
              <a:rPr lang="cs-CZ" sz="2000" dirty="0" err="1" smtClean="0"/>
              <a:t>Edwin</a:t>
            </a:r>
            <a:r>
              <a:rPr lang="cs-CZ" sz="2000" dirty="0" smtClean="0"/>
              <a:t> </a:t>
            </a:r>
            <a:r>
              <a:rPr lang="cs-CZ" sz="2000" dirty="0" err="1" smtClean="0"/>
              <a:t>Hubble</a:t>
            </a:r>
            <a:r>
              <a:rPr lang="cs-CZ" sz="2000" dirty="0" smtClean="0"/>
              <a:t> je tím vědcem, kterého letí vyzvednout. Po uvítání kluky provede jednou z nejslavnějších vesmírných observatoří a vypráví jím o svém výzkumu. Svým vyprávěním jim spojí Dopplerův efekt s barvami a rozpohybuje vesmír. Během vyprávění také udělá pár narážek na Einsteina. Na konci rozhovoru se dopracují až k teorii velkého třesku, kdy pohyb vesmíru přirovná k filmu, který lze přetočit. Zatímco si kluci hrají s balónkem (nafukují a vyfukují vesmír). Einstein, Doppler a </a:t>
            </a:r>
            <a:r>
              <a:rPr lang="cs-CZ" sz="2000" dirty="0" err="1" smtClean="0"/>
              <a:t>Hubble</a:t>
            </a:r>
            <a:r>
              <a:rPr lang="cs-CZ" sz="2000" dirty="0" smtClean="0"/>
              <a:t> se domlouvají, jakým způsobem by loď dopravili až tam, kde vesmír začal.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14. Kapitola</a:t>
            </a:r>
            <a:br>
              <a:rPr lang="cs-CZ" b="1" dirty="0" smtClean="0"/>
            </a:br>
            <a:r>
              <a:rPr lang="cs-CZ" b="1" dirty="0" smtClean="0"/>
              <a:t>Cesta k počátku vesmíru č. 2</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1) Opakování - zvuk i světlo se pohybuje ve vlnách - </a:t>
            </a:r>
            <a:r>
              <a:rPr lang="cs-CZ" sz="1600" b="1" dirty="0" smtClean="0"/>
              <a:t>EXPERIMENT</a:t>
            </a:r>
            <a:r>
              <a:rPr lang="cs-CZ" sz="1600" dirty="0" smtClean="0"/>
              <a:t> píšťala</a:t>
            </a:r>
          </a:p>
          <a:p>
            <a:pPr algn="just">
              <a:buNone/>
            </a:pPr>
            <a:r>
              <a:rPr lang="cs-CZ" sz="1600" dirty="0" smtClean="0"/>
              <a:t>2) Znovu nechat děti udělat z papírků duhu na tabuli a mluvit o tom, že se také nazývá SPEKTRUM</a:t>
            </a:r>
          </a:p>
          <a:p>
            <a:pPr algn="just">
              <a:buNone/>
            </a:pPr>
            <a:r>
              <a:rPr lang="cs-CZ" sz="1600" dirty="0" smtClean="0"/>
              <a:t>3) Z čeho se skládáme? ATOMY, je jich asi 92, každý by se vyznačoval jinou barvičkou</a:t>
            </a:r>
          </a:p>
          <a:p>
            <a:pPr algn="just">
              <a:buNone/>
            </a:pPr>
            <a:r>
              <a:rPr lang="cs-CZ" sz="1600" dirty="0" smtClean="0"/>
              <a:t>	</a:t>
            </a:r>
            <a:r>
              <a:rPr lang="cs-CZ" sz="1600" b="1" dirty="0" smtClean="0"/>
              <a:t>UKÁZKY:</a:t>
            </a:r>
            <a:r>
              <a:rPr lang="cs-CZ" sz="1600" dirty="0" smtClean="0"/>
              <a:t>	rozřezávání brambory</a:t>
            </a:r>
          </a:p>
          <a:p>
            <a:pPr algn="just">
              <a:buNone/>
            </a:pPr>
            <a:r>
              <a:rPr lang="cs-CZ" sz="1600" dirty="0" smtClean="0"/>
              <a:t>			 znovu jak vidíme barvy (igelitový pytlík a míčky duhy)</a:t>
            </a:r>
          </a:p>
          <a:p>
            <a:pPr algn="just">
              <a:buNone/>
            </a:pPr>
            <a:r>
              <a:rPr lang="cs-CZ" sz="1600" dirty="0" smtClean="0"/>
              <a:t>4) Pomocí spektrometru můžeme sledovat z jakých atomů se skládají různé věci (trička, hvězdy, planety atd.) - nakreslit spektrum na papír</a:t>
            </a:r>
          </a:p>
          <a:p>
            <a:pPr algn="just">
              <a:buNone/>
            </a:pPr>
            <a:r>
              <a:rPr lang="cs-CZ" sz="1600" dirty="0" smtClean="0"/>
              <a:t>5) Naplnit velký igelitový pytel do koše barevnými balónky a říci, že je to hvězda složena z různých atomů. Spočítáme balónky a rozdělíme podle barev. Pomocí různě tlustých černých proužků vytvoříme na spektru tzv. čárkový kód. Nejvíc míčků jedné barvy bude vyznačeno nejsilnějším černým proužkem.</a:t>
            </a:r>
          </a:p>
        </p:txBody>
      </p:sp>
      <p:pic>
        <p:nvPicPr>
          <p:cNvPr id="4" name="Obrázek 3" descr="absorption.jpg"/>
          <p:cNvPicPr>
            <a:picLocks noChangeAspect="1"/>
          </p:cNvPicPr>
          <p:nvPr/>
        </p:nvPicPr>
        <p:blipFill>
          <a:blip r:embed="rId2" cstate="print"/>
          <a:stretch>
            <a:fillRect/>
          </a:stretch>
        </p:blipFill>
        <p:spPr>
          <a:xfrm>
            <a:off x="1619672" y="4797152"/>
            <a:ext cx="6111319" cy="1656184"/>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Co bychom s dětmi mohli dělat?</a:t>
            </a:r>
            <a:endParaRPr lang="cs-CZ" b="1" dirty="0"/>
          </a:p>
        </p:txBody>
      </p:sp>
      <p:pic>
        <p:nvPicPr>
          <p:cNvPr id="4" name="Zástupný symbol pro obsah 3" descr="Mluvit s nimi.jpg"/>
          <p:cNvPicPr>
            <a:picLocks noGrp="1" noChangeAspect="1"/>
          </p:cNvPicPr>
          <p:nvPr>
            <p:ph idx="1"/>
          </p:nvPr>
        </p:nvPicPr>
        <p:blipFill>
          <a:blip r:embed="rId2" cstate="print"/>
          <a:stretch>
            <a:fillRect/>
          </a:stretch>
        </p:blipFill>
        <p:spPr>
          <a:xfrm rot="19620747">
            <a:off x="845776" y="2211826"/>
            <a:ext cx="3225697" cy="2131809"/>
          </a:xfrm>
          <a:effectLst>
            <a:outerShdw blurRad="50800" dist="38100" dir="10800000" algn="r" rotWithShape="0">
              <a:prstClr val="black">
                <a:alpha val="40000"/>
              </a:prstClr>
            </a:outerShdw>
          </a:effectLst>
        </p:spPr>
      </p:pic>
      <p:pic>
        <p:nvPicPr>
          <p:cNvPr id="5" name="Obrázek 4" descr="hýbe se.jpg"/>
          <p:cNvPicPr>
            <a:picLocks noChangeAspect="1"/>
          </p:cNvPicPr>
          <p:nvPr/>
        </p:nvPicPr>
        <p:blipFill>
          <a:blip r:embed="rId3" cstate="print"/>
          <a:stretch>
            <a:fillRect/>
          </a:stretch>
        </p:blipFill>
        <p:spPr>
          <a:xfrm rot="2109911">
            <a:off x="4909253" y="2246269"/>
            <a:ext cx="3515714" cy="1977590"/>
          </a:xfrm>
          <a:prstGeom prst="rect">
            <a:avLst/>
          </a:prstGeom>
          <a:effectLst>
            <a:outerShdw blurRad="50800" dist="38100" dir="10800000" algn="r" rotWithShape="0">
              <a:prstClr val="black">
                <a:alpha val="40000"/>
              </a:prstClr>
            </a:outerShdw>
          </a:effectLst>
        </p:spPr>
      </p:pic>
      <p:pic>
        <p:nvPicPr>
          <p:cNvPr id="6" name="Obrázek 5" descr="šumí.jpeg"/>
          <p:cNvPicPr>
            <a:picLocks noChangeAspect="1"/>
          </p:cNvPicPr>
          <p:nvPr/>
        </p:nvPicPr>
        <p:blipFill>
          <a:blip r:embed="rId4" cstate="print"/>
          <a:stretch>
            <a:fillRect/>
          </a:stretch>
        </p:blipFill>
        <p:spPr>
          <a:xfrm>
            <a:off x="5004048" y="4221088"/>
            <a:ext cx="3635896" cy="2083368"/>
          </a:xfrm>
          <a:prstGeom prst="rect">
            <a:avLst/>
          </a:prstGeom>
          <a:effectLst>
            <a:outerShdw blurRad="50800" dist="38100" dir="10800000" algn="r" rotWithShape="0">
              <a:prstClr val="black">
                <a:alpha val="40000"/>
              </a:prstClr>
            </a:outerShdw>
          </a:effectLst>
        </p:spPr>
      </p:pic>
      <p:pic>
        <p:nvPicPr>
          <p:cNvPr id="7" name="Obrázek 6" descr="bublá.jpg"/>
          <p:cNvPicPr>
            <a:picLocks noChangeAspect="1"/>
          </p:cNvPicPr>
          <p:nvPr/>
        </p:nvPicPr>
        <p:blipFill>
          <a:blip r:embed="rId5" cstate="print"/>
          <a:stretch>
            <a:fillRect/>
          </a:stretch>
        </p:blipFill>
        <p:spPr>
          <a:xfrm rot="160126">
            <a:off x="440402" y="4505991"/>
            <a:ext cx="3005087" cy="1997131"/>
          </a:xfrm>
          <a:prstGeom prst="rect">
            <a:avLst/>
          </a:prstGeom>
          <a:effectLst>
            <a:outerShdw blurRad="50800" dist="38100" dir="10800000" algn="r" rotWithShape="0">
              <a:prstClr val="black">
                <a:alpha val="40000"/>
              </a:prstClr>
            </a:outerShdw>
          </a:effectLst>
        </p:spPr>
      </p:pic>
      <p:pic>
        <p:nvPicPr>
          <p:cNvPr id="8" name="Obrázek 7" descr="hoří.jpg"/>
          <p:cNvPicPr>
            <a:picLocks noChangeAspect="1"/>
          </p:cNvPicPr>
          <p:nvPr/>
        </p:nvPicPr>
        <p:blipFill>
          <a:blip r:embed="rId6" cstate="print"/>
          <a:stretch>
            <a:fillRect/>
          </a:stretch>
        </p:blipFill>
        <p:spPr>
          <a:xfrm rot="20188992">
            <a:off x="2514610" y="1632673"/>
            <a:ext cx="3024336" cy="4032448"/>
          </a:xfrm>
          <a:prstGeom prst="rect">
            <a:avLst/>
          </a:prstGeom>
          <a:effectLst>
            <a:outerShdw blurRad="50800" dist="38100" dir="10800000" algn="r" rotWithShape="0">
              <a:prstClr val="black">
                <a:alpha val="40000"/>
              </a:prstClr>
            </a:outerShdw>
          </a:effectLst>
        </p:spPr>
      </p:pic>
      <p:pic>
        <p:nvPicPr>
          <p:cNvPr id="9" name="Obrázek 8" descr="vybuchne.jpg"/>
          <p:cNvPicPr>
            <a:picLocks noChangeAspect="1"/>
          </p:cNvPicPr>
          <p:nvPr/>
        </p:nvPicPr>
        <p:blipFill>
          <a:blip r:embed="rId7" cstate="print"/>
          <a:stretch>
            <a:fillRect/>
          </a:stretch>
        </p:blipFill>
        <p:spPr>
          <a:xfrm>
            <a:off x="2195736" y="2276872"/>
            <a:ext cx="5220072" cy="370290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14. Kapitola</a:t>
            </a:r>
            <a:br>
              <a:rPr lang="cs-CZ" b="1" dirty="0" smtClean="0"/>
            </a:br>
            <a:r>
              <a:rPr lang="cs-CZ" b="1" dirty="0" smtClean="0"/>
              <a:t>Cesta k počátku vesmíru č. 2</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6) Galaxie </a:t>
            </a:r>
            <a:r>
              <a:rPr lang="cs-CZ" sz="1600" b="1" dirty="0" smtClean="0"/>
              <a:t>obrázky + video</a:t>
            </a:r>
            <a:r>
              <a:rPr lang="cs-CZ" sz="1600" dirty="0" smtClean="0"/>
              <a:t>, průlet galaxie</a:t>
            </a:r>
          </a:p>
          <a:p>
            <a:pPr algn="just">
              <a:buNone/>
            </a:pPr>
            <a:r>
              <a:rPr lang="cs-CZ" sz="1600" dirty="0" smtClean="0"/>
              <a:t>		</a:t>
            </a:r>
            <a:r>
              <a:rPr lang="cs-CZ" sz="1600" dirty="0" smtClean="0">
                <a:hlinkClick r:id="rId2"/>
              </a:rPr>
              <a:t>https://www.youtube.com/watch?v=4vxpTIWCKFs</a:t>
            </a:r>
            <a:r>
              <a:rPr lang="cs-CZ" sz="1600" dirty="0" smtClean="0"/>
              <a:t> </a:t>
            </a:r>
          </a:p>
          <a:p>
            <a:pPr algn="just">
              <a:buNone/>
            </a:pPr>
            <a:r>
              <a:rPr lang="cs-CZ" sz="1600" dirty="0" smtClean="0"/>
              <a:t>7) Galaxie se od nás vzdalují, stejně jako zvukové vlny, tak se roztahují a smršťují - EXPERIMENT S FLÉTNOU, ale teď nalepit na tričko dopředu modrou a na záda červenou</a:t>
            </a:r>
          </a:p>
          <a:p>
            <a:pPr algn="just">
              <a:buNone/>
            </a:pPr>
            <a:r>
              <a:rPr lang="cs-CZ" sz="1600" dirty="0" smtClean="0"/>
              <a:t>8) </a:t>
            </a:r>
            <a:r>
              <a:rPr lang="cs-CZ" sz="1600" b="1" dirty="0" smtClean="0"/>
              <a:t>UKÁZKA</a:t>
            </a:r>
            <a:r>
              <a:rPr lang="cs-CZ" sz="1600" dirty="0" smtClean="0"/>
              <a:t> - BIG BANG (toaletní papír, provázek a galaxie)</a:t>
            </a:r>
          </a:p>
          <a:p>
            <a:pPr algn="just">
              <a:buNone/>
            </a:pPr>
            <a:r>
              <a:rPr lang="cs-CZ" sz="1600" dirty="0" smtClean="0"/>
              <a:t>9) </a:t>
            </a:r>
            <a:r>
              <a:rPr lang="cs-CZ" sz="1600" b="1" dirty="0" smtClean="0"/>
              <a:t>Výrobek</a:t>
            </a:r>
            <a:r>
              <a:rPr lang="cs-CZ" sz="1600" dirty="0" smtClean="0"/>
              <a:t> – </a:t>
            </a:r>
            <a:r>
              <a:rPr lang="cs-CZ" sz="1600" dirty="0" err="1" smtClean="0"/>
              <a:t>Big</a:t>
            </a:r>
            <a:r>
              <a:rPr lang="cs-CZ" sz="1600" dirty="0" smtClean="0"/>
              <a:t> </a:t>
            </a:r>
            <a:r>
              <a:rPr lang="cs-CZ" sz="1600" dirty="0" err="1" smtClean="0"/>
              <a:t>bang</a:t>
            </a:r>
            <a:endParaRPr lang="cs-CZ" sz="1600" dirty="0" smtClean="0"/>
          </a:p>
          <a:p>
            <a:pPr algn="just">
              <a:buNone/>
            </a:pPr>
            <a:r>
              <a:rPr lang="cs-CZ" sz="1600" dirty="0" smtClean="0"/>
              <a:t>10) Rozdat domů papíry se spektrem a polité tuží, aby si něco vyřezaly (nakreslily)</a:t>
            </a:r>
          </a:p>
        </p:txBody>
      </p:sp>
      <p:pic>
        <p:nvPicPr>
          <p:cNvPr id="6" name="Obrázek 5" descr="Galaxie1_Andromeda.JPG"/>
          <p:cNvPicPr>
            <a:picLocks noChangeAspect="1"/>
          </p:cNvPicPr>
          <p:nvPr/>
        </p:nvPicPr>
        <p:blipFill>
          <a:blip r:embed="rId3" cstate="print"/>
          <a:stretch>
            <a:fillRect/>
          </a:stretch>
        </p:blipFill>
        <p:spPr>
          <a:xfrm>
            <a:off x="683568" y="4001754"/>
            <a:ext cx="3489172" cy="2379574"/>
          </a:xfrm>
          <a:prstGeom prst="rect">
            <a:avLst/>
          </a:prstGeom>
          <a:effectLst>
            <a:outerShdw blurRad="50800" dist="38100" dir="10800000" algn="r" rotWithShape="0">
              <a:prstClr val="black">
                <a:alpha val="40000"/>
              </a:prstClr>
            </a:outerShdw>
          </a:effectLst>
        </p:spPr>
      </p:pic>
      <p:pic>
        <p:nvPicPr>
          <p:cNvPr id="7" name="Obrázek 6" descr="Galaxie2_Sombrero.jpg"/>
          <p:cNvPicPr>
            <a:picLocks noChangeAspect="1"/>
          </p:cNvPicPr>
          <p:nvPr/>
        </p:nvPicPr>
        <p:blipFill>
          <a:blip r:embed="rId4" cstate="print"/>
          <a:stretch>
            <a:fillRect/>
          </a:stretch>
        </p:blipFill>
        <p:spPr>
          <a:xfrm>
            <a:off x="5004048" y="4005064"/>
            <a:ext cx="3493450" cy="2376264"/>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15. Kapitola</a:t>
            </a:r>
            <a:br>
              <a:rPr lang="cs-CZ" b="1" dirty="0" smtClean="0"/>
            </a:br>
            <a:r>
              <a:rPr lang="cs-CZ" b="1" dirty="0" smtClean="0"/>
              <a:t>Cesta k počátku vesmíru č. 3</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fontScale="92500" lnSpcReduction="10000"/>
          </a:bodyPr>
          <a:lstStyle/>
          <a:p>
            <a:pPr algn="just">
              <a:buNone/>
            </a:pPr>
            <a:r>
              <a:rPr lang="cs-CZ" sz="2000" dirty="0" smtClean="0"/>
              <a:t>Pánové Einstein, Doppler a </a:t>
            </a:r>
            <a:r>
              <a:rPr lang="cs-CZ" sz="2000" dirty="0" err="1" smtClean="0"/>
              <a:t>Hubble</a:t>
            </a:r>
            <a:r>
              <a:rPr lang="cs-CZ" sz="2000" dirty="0" smtClean="0"/>
              <a:t> sedají k výpočtům, dle kterých chtějí </a:t>
            </a:r>
            <a:r>
              <a:rPr lang="cs-CZ" sz="2000" dirty="0" err="1" smtClean="0"/>
              <a:t>přenastavit</a:t>
            </a:r>
            <a:r>
              <a:rPr lang="cs-CZ" sz="2000" dirty="0" smtClean="0"/>
              <a:t> motory vesmírné lodi, aby byla schopna dosáhnout rychlosti vyšší než rychlost světla (kapitola obsahuje upozornění, že se jedná o sen a ve skutečnosti RS přesáhnout nelze). Kluci je pozorují, jakým způsobem se dorozumívají. Čísla, čáry a písmena, která nedávají smysl jim pro komunikaci úplně postačují. Pan Einstein jim povídá o matematice, která je jazykem přírody a my se díky ní můžeme přírody zeptat na spoustu otázek. Nakonec se dopracují k potřebným výsledkům a vyběhnou z observatoře upravit motory lodi. Kluci mezitím pozorují galaxie. Náhle přiběhne pan Doppler a nažene je do rakety. Pan Einstein jim vysvětlí, že se nebudou pohybovat prostorem, ale jen v čase. Doletí až do chvíle, kdy se po vesmíru rozletělo první světlo (Kosmické mikrovlnné záření). Pomalu se vrací časem do budoucnosti, načež jsou svědky rození a umírání prvních obřích hvězd a jejich kupení do galaxií. Bylo to nádherná podívaná až do chvíle, kdy se </a:t>
            </a:r>
            <a:r>
              <a:rPr lang="cs-CZ" sz="2000" dirty="0" err="1" smtClean="0"/>
              <a:t>Bertík</a:t>
            </a:r>
            <a:r>
              <a:rPr lang="cs-CZ" sz="2000" dirty="0" smtClean="0"/>
              <a:t> drčením budíku vzbudil. Nejprve se snažil rychle znovu usnout, ale potom si uvědomil, že má ten den celé dvě hodiny matematiky ve škole.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15. Kapitola</a:t>
            </a:r>
            <a:br>
              <a:rPr lang="cs-CZ" b="1" dirty="0" smtClean="0"/>
            </a:br>
            <a:r>
              <a:rPr lang="cs-CZ" b="1" dirty="0" smtClean="0"/>
              <a:t>Cesta k počátku vesmíru č. 3</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1) Zopakovat ukázku velkého třesku a prohlédnout obrázky, které vyřezaly do tuže doma</a:t>
            </a:r>
          </a:p>
          <a:p>
            <a:pPr algn="just">
              <a:buNone/>
            </a:pPr>
            <a:r>
              <a:rPr lang="cs-CZ" sz="1600" dirty="0" smtClean="0"/>
              <a:t>2) Vše tedy muselo začít, ale kde? </a:t>
            </a:r>
            <a:r>
              <a:rPr lang="cs-CZ" sz="1600" b="1" dirty="0" smtClean="0"/>
              <a:t>UKÁZKA S TEČKAMI</a:t>
            </a:r>
            <a:r>
              <a:rPr lang="cs-CZ" sz="1600" dirty="0" smtClean="0"/>
              <a:t>, zeptat se, kde si myslí, že je střed/začátek</a:t>
            </a:r>
          </a:p>
          <a:p>
            <a:pPr algn="just">
              <a:buNone/>
            </a:pPr>
            <a:r>
              <a:rPr lang="cs-CZ" sz="1600" dirty="0" smtClean="0"/>
              <a:t>3) Vše se dodnes od sebe vzdaluje, na tečkách počítat rychlost vzdalování</a:t>
            </a:r>
          </a:p>
          <a:p>
            <a:pPr algn="just">
              <a:buNone/>
            </a:pPr>
            <a:r>
              <a:rPr lang="cs-CZ" sz="1600" dirty="0" smtClean="0"/>
              <a:t>	</a:t>
            </a:r>
            <a:r>
              <a:rPr lang="cs-CZ" sz="1600" b="1" dirty="0" smtClean="0"/>
              <a:t>UKÁZKA:</a:t>
            </a:r>
            <a:r>
              <a:rPr lang="cs-CZ" sz="1600" dirty="0" smtClean="0"/>
              <a:t> balónek s tečkami</a:t>
            </a:r>
          </a:p>
          <a:p>
            <a:pPr algn="just">
              <a:buNone/>
            </a:pPr>
            <a:r>
              <a:rPr lang="cs-CZ" sz="1600" dirty="0" smtClean="0"/>
              <a:t>	</a:t>
            </a:r>
            <a:r>
              <a:rPr lang="cs-CZ" sz="1600" b="1" dirty="0" smtClean="0"/>
              <a:t>VIDEO:</a:t>
            </a:r>
            <a:r>
              <a:rPr lang="cs-CZ" sz="1600" dirty="0" smtClean="0"/>
              <a:t> HUBBLŮV ZÁKON z vnější</a:t>
            </a:r>
          </a:p>
          <a:p>
            <a:pPr algn="just">
              <a:buNone/>
            </a:pPr>
            <a:r>
              <a:rPr lang="cs-CZ" sz="1600" dirty="0" smtClean="0"/>
              <a:t>			</a:t>
            </a:r>
            <a:r>
              <a:rPr lang="cs-CZ" sz="1600" dirty="0" smtClean="0">
                <a:hlinkClick r:id="rId2"/>
              </a:rPr>
              <a:t>https://www.youtube.com/watch?v=e6G2Z6iD-9M</a:t>
            </a:r>
            <a:endParaRPr lang="cs-CZ" sz="1600" dirty="0" smtClean="0"/>
          </a:p>
          <a:p>
            <a:pPr algn="just">
              <a:buNone/>
            </a:pPr>
            <a:r>
              <a:rPr lang="cs-CZ" sz="1600" dirty="0" smtClean="0"/>
              <a:t>4) Vyprávět příběh o vzniku vesmíru s předkreslenými a vystříhanými obrázky, výbuch supernovy ukázat(balónek + barevné papírky) a další experimenty, které jsme již dělali (podle času)</a:t>
            </a:r>
          </a:p>
          <a:p>
            <a:pPr algn="just">
              <a:buNone/>
            </a:pPr>
            <a:r>
              <a:rPr lang="cs-CZ" sz="1600" dirty="0" smtClean="0"/>
              <a:t>	</a:t>
            </a:r>
            <a:r>
              <a:rPr lang="cs-CZ" sz="1600" b="1" dirty="0" smtClean="0"/>
              <a:t>VIDEA</a:t>
            </a:r>
            <a:r>
              <a:rPr lang="cs-CZ" sz="1600" dirty="0" smtClean="0"/>
              <a:t>		Jak se vytvořila Mléčná dráha</a:t>
            </a:r>
          </a:p>
          <a:p>
            <a:pPr algn="just">
              <a:buNone/>
            </a:pPr>
            <a:r>
              <a:rPr lang="cs-CZ" sz="1600" dirty="0" smtClean="0"/>
              <a:t>			</a:t>
            </a:r>
            <a:r>
              <a:rPr lang="cs-CZ" sz="1600" dirty="0" smtClean="0">
                <a:hlinkClick r:id="rId3"/>
              </a:rPr>
              <a:t>https://www.youtube.com/watch?v=MncUDWhPB_E</a:t>
            </a:r>
            <a:endParaRPr lang="cs-CZ" sz="1600" dirty="0" smtClean="0"/>
          </a:p>
          <a:p>
            <a:pPr algn="just">
              <a:buNone/>
            </a:pPr>
            <a:endParaRPr lang="cs-CZ" sz="1600" dirty="0" smtClean="0"/>
          </a:p>
          <a:p>
            <a:pPr algn="just">
              <a:buNone/>
            </a:pPr>
            <a:endParaRPr lang="cs-CZ" sz="2000" dirty="0" smtClean="0"/>
          </a:p>
          <a:p>
            <a:pPr algn="just">
              <a:buNone/>
            </a:pPr>
            <a:r>
              <a:rPr lang="cs-CZ" sz="2000" dirty="0" smtClean="0"/>
              <a:t>	</a:t>
            </a:r>
          </a:p>
        </p:txBody>
      </p:sp>
      <p:pic>
        <p:nvPicPr>
          <p:cNvPr id="4" name="Obrázek 3" descr="bigbang.jpg"/>
          <p:cNvPicPr>
            <a:picLocks noChangeAspect="1"/>
          </p:cNvPicPr>
          <p:nvPr/>
        </p:nvPicPr>
        <p:blipFill>
          <a:blip r:embed="rId4" cstate="print"/>
          <a:stretch>
            <a:fillRect/>
          </a:stretch>
        </p:blipFill>
        <p:spPr>
          <a:xfrm>
            <a:off x="755576" y="4581128"/>
            <a:ext cx="7704856" cy="194421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15. Kapitola</a:t>
            </a:r>
            <a:br>
              <a:rPr lang="cs-CZ" b="1" dirty="0" smtClean="0"/>
            </a:br>
            <a:r>
              <a:rPr lang="cs-CZ" b="1" dirty="0" smtClean="0"/>
              <a:t>Cesta k počátku vesmíru č. 3</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		</a:t>
            </a:r>
            <a:r>
              <a:rPr lang="cs-CZ" sz="1600" b="1" dirty="0" smtClean="0"/>
              <a:t>Vizualizace velký třesk</a:t>
            </a:r>
            <a:r>
              <a:rPr lang="cs-CZ" sz="1600" dirty="0" smtClean="0"/>
              <a:t> - síť galaxií</a:t>
            </a:r>
          </a:p>
          <a:p>
            <a:pPr algn="just">
              <a:buNone/>
            </a:pPr>
            <a:r>
              <a:rPr lang="cs-CZ" sz="1600" dirty="0" smtClean="0"/>
              <a:t>		</a:t>
            </a:r>
            <a:r>
              <a:rPr lang="cs-CZ" sz="1600" dirty="0" smtClean="0">
                <a:hlinkClick r:id="rId2"/>
              </a:rPr>
              <a:t>https://www.youtube.com/watch?v=4jXVDeUHMSA</a:t>
            </a:r>
            <a:endParaRPr lang="cs-CZ" sz="1600" dirty="0" smtClean="0"/>
          </a:p>
          <a:p>
            <a:pPr algn="just">
              <a:buNone/>
            </a:pPr>
            <a:r>
              <a:rPr lang="cs-CZ" sz="1600" dirty="0" smtClean="0"/>
              <a:t>		</a:t>
            </a:r>
            <a:r>
              <a:rPr lang="cs-CZ" sz="1600" b="1" dirty="0" err="1" smtClean="0"/>
              <a:t>Multiverse</a:t>
            </a:r>
            <a:endParaRPr lang="cs-CZ" sz="1600" b="1" dirty="0" smtClean="0"/>
          </a:p>
          <a:p>
            <a:pPr algn="just">
              <a:buNone/>
            </a:pPr>
            <a:r>
              <a:rPr lang="cs-CZ" sz="1600" dirty="0" smtClean="0"/>
              <a:t>		</a:t>
            </a:r>
            <a:r>
              <a:rPr lang="cs-CZ" sz="1600" dirty="0" smtClean="0">
                <a:hlinkClick r:id="rId3"/>
              </a:rPr>
              <a:t>https://www.youtube.com/watch?v=Zxcj1f78dX4</a:t>
            </a:r>
            <a:endParaRPr lang="cs-CZ" sz="1600" dirty="0" smtClean="0"/>
          </a:p>
          <a:p>
            <a:pPr algn="just">
              <a:buNone/>
            </a:pPr>
            <a:r>
              <a:rPr lang="cs-CZ" sz="1600" dirty="0" smtClean="0"/>
              <a:t>	+ </a:t>
            </a:r>
            <a:r>
              <a:rPr lang="cs-CZ" sz="1600" b="1" dirty="0" smtClean="0"/>
              <a:t>OBRÁZEK</a:t>
            </a:r>
            <a:r>
              <a:rPr lang="cs-CZ" sz="1600" dirty="0" smtClean="0"/>
              <a:t> Kosmického mikrovlnného záření</a:t>
            </a:r>
          </a:p>
          <a:p>
            <a:pPr algn="just">
              <a:buNone/>
            </a:pPr>
            <a:r>
              <a:rPr lang="cs-CZ" sz="1600" dirty="0" smtClean="0"/>
              <a:t>5) Jednoduché počítání s různými předměty, poznávání čísel = zdůraznit, jak je důležité umět počítat</a:t>
            </a:r>
          </a:p>
          <a:p>
            <a:pPr algn="just">
              <a:buNone/>
            </a:pPr>
            <a:r>
              <a:rPr lang="cs-CZ" sz="1600" dirty="0" smtClean="0"/>
              <a:t>6) Nakreslit pomocí </a:t>
            </a:r>
            <a:r>
              <a:rPr lang="cs-CZ" sz="1600" dirty="0" err="1" smtClean="0"/>
              <a:t>vodovek</a:t>
            </a:r>
            <a:r>
              <a:rPr lang="cs-CZ" sz="1600" dirty="0" smtClean="0"/>
              <a:t> (+ čtvrtka potřená vodou) Kosmické mikrovlnné záření</a:t>
            </a:r>
          </a:p>
        </p:txBody>
      </p:sp>
      <p:pic>
        <p:nvPicPr>
          <p:cNvPr id="4" name="Obrázek 3" descr="Planck_CMB.jpg"/>
          <p:cNvPicPr>
            <a:picLocks noChangeAspect="1"/>
          </p:cNvPicPr>
          <p:nvPr/>
        </p:nvPicPr>
        <p:blipFill>
          <a:blip r:embed="rId4" cstate="print"/>
          <a:stretch>
            <a:fillRect/>
          </a:stretch>
        </p:blipFill>
        <p:spPr>
          <a:xfrm>
            <a:off x="2339752" y="4077072"/>
            <a:ext cx="4608512" cy="230425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16. Kapitola</a:t>
            </a:r>
            <a:br>
              <a:rPr lang="cs-CZ" b="1" dirty="0" smtClean="0"/>
            </a:br>
            <a:r>
              <a:rPr lang="cs-CZ" b="1" dirty="0" smtClean="0"/>
              <a:t>Silvestrovská noc</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s maminkou, tatínkem a babičkou slaví Silvestra. Kapitola opakuje proměnu dne a noci a znovu vysvětluje rok.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16. Kapitola</a:t>
            </a:r>
            <a:br>
              <a:rPr lang="cs-CZ" b="1" dirty="0" smtClean="0"/>
            </a:br>
            <a:r>
              <a:rPr lang="cs-CZ" b="1" dirty="0" smtClean="0"/>
              <a:t>Silvestrovská noc</a:t>
            </a:r>
            <a:endParaRPr lang="cs-CZ" sz="3300" b="1" dirty="0"/>
          </a:p>
        </p:txBody>
      </p:sp>
      <p:sp>
        <p:nvSpPr>
          <p:cNvPr id="17" name="Zástupný symbol pro obsah 16"/>
          <p:cNvSpPr>
            <a:spLocks noGrp="1"/>
          </p:cNvSpPr>
          <p:nvPr>
            <p:ph idx="1"/>
          </p:nvPr>
        </p:nvSpPr>
        <p:spPr>
          <a:xfrm>
            <a:off x="467544" y="1600200"/>
            <a:ext cx="8208912" cy="4525963"/>
          </a:xfrm>
        </p:spPr>
        <p:txBody>
          <a:bodyPr>
            <a:noAutofit/>
          </a:bodyPr>
          <a:lstStyle/>
          <a:p>
            <a:pPr algn="just">
              <a:buNone/>
            </a:pPr>
            <a:r>
              <a:rPr lang="cs-CZ" sz="1600" dirty="0" smtClean="0"/>
              <a:t>1) Povídání o Vánocích a Silvestru</a:t>
            </a:r>
          </a:p>
          <a:p>
            <a:pPr algn="just">
              <a:buNone/>
            </a:pPr>
            <a:r>
              <a:rPr lang="cs-CZ" sz="1600" dirty="0" smtClean="0"/>
              <a:t>2) Co se přesně děje? Rok slaví rok. Zopakovat.</a:t>
            </a:r>
          </a:p>
          <a:p>
            <a:pPr algn="just">
              <a:buNone/>
            </a:pPr>
            <a:r>
              <a:rPr lang="cs-CZ" sz="1600" dirty="0" smtClean="0"/>
              <a:t>	</a:t>
            </a:r>
            <a:r>
              <a:rPr lang="cs-CZ" sz="1600" b="1" dirty="0" smtClean="0"/>
              <a:t>UKÁZKA:</a:t>
            </a:r>
            <a:r>
              <a:rPr lang="cs-CZ" sz="1600" dirty="0" smtClean="0"/>
              <a:t> Velký míč a ten obíhat. Vysvětlit pomocí narozenin a nechat děti oběhnout míč podle toho, kolik jim je let</a:t>
            </a:r>
          </a:p>
          <a:p>
            <a:pPr algn="just">
              <a:buNone/>
            </a:pPr>
            <a:r>
              <a:rPr lang="cs-CZ" sz="1600" dirty="0" smtClean="0"/>
              <a:t>	</a:t>
            </a:r>
            <a:r>
              <a:rPr lang="cs-CZ" sz="1600" b="1" dirty="0" smtClean="0"/>
              <a:t>VIDEO:</a:t>
            </a:r>
            <a:r>
              <a:rPr lang="cs-CZ" sz="1600" dirty="0" smtClean="0"/>
              <a:t> </a:t>
            </a:r>
            <a:r>
              <a:rPr lang="cs-CZ" sz="1600" dirty="0" smtClean="0">
                <a:hlinkClick r:id="rId2"/>
              </a:rPr>
              <a:t>https://www.youtube.com/watch?v=z8aBZZnv6y8</a:t>
            </a:r>
            <a:endParaRPr lang="cs-CZ" sz="1600" dirty="0" smtClean="0"/>
          </a:p>
          <a:p>
            <a:pPr algn="just">
              <a:buNone/>
            </a:pPr>
            <a:r>
              <a:rPr lang="cs-CZ" sz="1600" dirty="0" smtClean="0"/>
              <a:t>		  ne, každá planeta má stejný rok</a:t>
            </a:r>
          </a:p>
          <a:p>
            <a:pPr algn="just">
              <a:buNone/>
            </a:pPr>
            <a:r>
              <a:rPr lang="cs-CZ" sz="1600" dirty="0" smtClean="0"/>
              <a:t>3) Zopakovat střídání dne a noci</a:t>
            </a:r>
          </a:p>
          <a:p>
            <a:pPr algn="just">
              <a:buNone/>
            </a:pPr>
            <a:r>
              <a:rPr lang="cs-CZ" sz="1600" dirty="0" smtClean="0"/>
              <a:t>4) Ukázat na globu, kde slaví Silvestr jako první (Samoa) a pomocí baterky ukázat, kdy a kde slaví postupně Silvestr na celé Zemi</a:t>
            </a:r>
          </a:p>
          <a:p>
            <a:pPr algn="just">
              <a:buNone/>
            </a:pPr>
            <a:r>
              <a:rPr lang="cs-CZ" sz="1600" dirty="0" smtClean="0"/>
              <a:t>5)</a:t>
            </a:r>
            <a:r>
              <a:rPr lang="cs-CZ" sz="1600" b="1" dirty="0" smtClean="0"/>
              <a:t> EXPERIMENT </a:t>
            </a:r>
            <a:r>
              <a:rPr lang="cs-CZ" sz="1600" dirty="0" smtClean="0"/>
              <a:t>– karafa, voda, olej a barvivo</a:t>
            </a:r>
          </a:p>
          <a:p>
            <a:pPr algn="just">
              <a:buNone/>
            </a:pPr>
            <a:r>
              <a:rPr lang="cs-CZ" sz="1600" dirty="0" smtClean="0"/>
              <a:t>		</a:t>
            </a:r>
            <a:r>
              <a:rPr lang="cs-CZ" sz="1600" dirty="0" smtClean="0">
                <a:hlinkClick r:id="rId3"/>
              </a:rPr>
              <a:t>https://www.youtube.com/watch?v=JgNOuNh0Okg</a:t>
            </a:r>
            <a:endParaRPr lang="cs-CZ" sz="1600" dirty="0" smtClean="0"/>
          </a:p>
          <a:p>
            <a:pPr algn="just">
              <a:buNone/>
            </a:pPr>
            <a:r>
              <a:rPr lang="cs-CZ" sz="1600" dirty="0" smtClean="0"/>
              <a:t>			zakreslit si na čtvrtky barvičky</a:t>
            </a:r>
          </a:p>
          <a:p>
            <a:pPr algn="just">
              <a:buNone/>
            </a:pPr>
            <a:r>
              <a:rPr lang="cs-CZ" sz="1600" dirty="0" smtClean="0"/>
              <a:t>6) </a:t>
            </a:r>
            <a:r>
              <a:rPr lang="cs-CZ" sz="1600" b="1" dirty="0" smtClean="0"/>
              <a:t>Video</a:t>
            </a:r>
            <a:r>
              <a:rPr lang="cs-CZ" sz="1600" dirty="0" smtClean="0"/>
              <a:t> s nejlepšími ohňostroji roku</a:t>
            </a:r>
          </a:p>
          <a:p>
            <a:pPr algn="just">
              <a:buNone/>
            </a:pPr>
            <a:r>
              <a:rPr lang="cs-CZ" sz="1600" dirty="0" smtClean="0"/>
              <a:t>7) </a:t>
            </a:r>
            <a:r>
              <a:rPr lang="cs-CZ" sz="1600" b="1" dirty="0" smtClean="0"/>
              <a:t>EXPERIMENT</a:t>
            </a:r>
            <a:r>
              <a:rPr lang="cs-CZ" sz="1600" dirty="0" smtClean="0"/>
              <a:t> Odpálit raketu pomocí jedlé sody a octa</a:t>
            </a:r>
          </a:p>
          <a:p>
            <a:pPr algn="just">
              <a:buNone/>
            </a:pPr>
            <a:r>
              <a:rPr lang="cs-CZ" sz="1600" dirty="0" smtClean="0"/>
              <a:t>	</a:t>
            </a:r>
            <a:r>
              <a:rPr lang="cs-CZ" sz="1600" dirty="0" smtClean="0">
                <a:hlinkClick r:id="rId4"/>
              </a:rPr>
              <a:t>https://www.youtube.com/watch?v=SxZuQQ1Rdxg</a:t>
            </a:r>
            <a:endParaRPr lang="cs-CZ" sz="1600" dirty="0" smtClean="0"/>
          </a:p>
        </p:txBody>
      </p:sp>
      <p:pic>
        <p:nvPicPr>
          <p:cNvPr id="4" name="Obrázek 3" descr="ohnostroj.jpg"/>
          <p:cNvPicPr>
            <a:picLocks noChangeAspect="1"/>
          </p:cNvPicPr>
          <p:nvPr/>
        </p:nvPicPr>
        <p:blipFill>
          <a:blip r:embed="rId5" cstate="print"/>
          <a:stretch>
            <a:fillRect/>
          </a:stretch>
        </p:blipFill>
        <p:spPr>
          <a:xfrm>
            <a:off x="5868144" y="4149080"/>
            <a:ext cx="2736304" cy="230425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17. Kapitola</a:t>
            </a:r>
            <a:br>
              <a:rPr lang="cs-CZ" b="1" dirty="0" smtClean="0"/>
            </a:br>
            <a:r>
              <a:rPr lang="cs-CZ" sz="3300" b="1" dirty="0" smtClean="0"/>
              <a:t>Kde bydlíme a co všechno </a:t>
            </a:r>
            <a:br>
              <a:rPr lang="cs-CZ" sz="3300" b="1" dirty="0" smtClean="0"/>
            </a:br>
            <a:r>
              <a:rPr lang="cs-CZ" sz="3300" b="1" dirty="0" smtClean="0"/>
              <a:t>v tom velkém vesmíru najdeme</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endParaRPr lang="cs-CZ" sz="2000" dirty="0" smtClean="0"/>
          </a:p>
          <a:p>
            <a:pPr algn="just">
              <a:buNone/>
            </a:pPr>
            <a:r>
              <a:rPr lang="cs-CZ" sz="2000" dirty="0" err="1" smtClean="0"/>
              <a:t>Bertík</a:t>
            </a:r>
            <a:r>
              <a:rPr lang="cs-CZ" sz="2000" dirty="0" smtClean="0"/>
              <a:t> se s tatínkem vydají na noční pozorování hvězd a planet na tajnou 'observatoř'. Po vcelku dlouhé túře dorazí na rozlehlou louku se starým posedem uprostřed, který jim bude jako observatoř sloužit. Ještě než vybalí teleskop, všimne si </a:t>
            </a:r>
            <a:r>
              <a:rPr lang="cs-CZ" sz="2000" dirty="0" err="1" smtClean="0"/>
              <a:t>Bertík</a:t>
            </a:r>
            <a:r>
              <a:rPr lang="cs-CZ" sz="2000" dirty="0" smtClean="0"/>
              <a:t> hustého pruhu hvězd na nebi. Tatínek mu vypráví o Mléčné dráze, kolik v ní je hvězd a co se skrývá v jejím středu. Dále mu vysvětlí, že vesmír je daleko větší a obsahuje více galaxií, přičemž zmíní pana </a:t>
            </a:r>
            <a:r>
              <a:rPr lang="cs-CZ" sz="2000" dirty="0" err="1" smtClean="0"/>
              <a:t>Edwina</a:t>
            </a:r>
            <a:r>
              <a:rPr lang="cs-CZ" sz="2000" dirty="0" smtClean="0"/>
              <a:t> </a:t>
            </a:r>
            <a:r>
              <a:rPr lang="cs-CZ" sz="2000" dirty="0" err="1" smtClean="0"/>
              <a:t>Hubbla</a:t>
            </a:r>
            <a:r>
              <a:rPr lang="cs-CZ" sz="2000" dirty="0" smtClean="0"/>
              <a:t>, </a:t>
            </a:r>
            <a:r>
              <a:rPr lang="cs-CZ" sz="2000" dirty="0" err="1" smtClean="0"/>
              <a:t>Hubblův</a:t>
            </a:r>
            <a:r>
              <a:rPr lang="cs-CZ" sz="2000" dirty="0" smtClean="0"/>
              <a:t> teleskop a zopakuje v rychlosti, co se </a:t>
            </a:r>
            <a:r>
              <a:rPr lang="cs-CZ" sz="2000" dirty="0" err="1" smtClean="0"/>
              <a:t>Bertík</a:t>
            </a:r>
            <a:r>
              <a:rPr lang="cs-CZ" sz="2000" dirty="0" smtClean="0"/>
              <a:t> dozvěděl v předchozích kapitolách. Stejně jako se </a:t>
            </a:r>
            <a:r>
              <a:rPr lang="cs-CZ" sz="2000" dirty="0" err="1" smtClean="0"/>
              <a:t>Bertík</a:t>
            </a:r>
            <a:r>
              <a:rPr lang="cs-CZ" sz="2000" dirty="0" smtClean="0"/>
              <a:t> musel naučit svou adresu domů, mu tatínek prozradí také naší vesmírnou adresu.</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17. Kapitola</a:t>
            </a:r>
            <a:br>
              <a:rPr lang="cs-CZ" b="1" dirty="0" smtClean="0"/>
            </a:br>
            <a:r>
              <a:rPr lang="cs-CZ" sz="3300" b="1" dirty="0" smtClean="0"/>
              <a:t>Kde bydlíme a co všechno </a:t>
            </a:r>
            <a:br>
              <a:rPr lang="cs-CZ" sz="3300" b="1" dirty="0" smtClean="0"/>
            </a:br>
            <a:r>
              <a:rPr lang="cs-CZ" sz="3300" b="1" dirty="0" smtClean="0"/>
              <a:t>v tom velkém vesmíru najdeme</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lvl="0">
              <a:buNone/>
            </a:pPr>
            <a:r>
              <a:rPr lang="cs-CZ" sz="1600" dirty="0" smtClean="0"/>
              <a:t>1) Opakovat – kde žijeme, kde se Země nachází</a:t>
            </a:r>
          </a:p>
          <a:p>
            <a:pPr>
              <a:buNone/>
            </a:pPr>
            <a:r>
              <a:rPr lang="cs-CZ" sz="1600" dirty="0" smtClean="0"/>
              <a:t>2) </a:t>
            </a:r>
            <a:r>
              <a:rPr lang="cs-CZ" sz="1600" b="1" dirty="0" smtClean="0"/>
              <a:t>VIDEO</a:t>
            </a:r>
            <a:r>
              <a:rPr lang="cs-CZ" sz="1600" dirty="0" smtClean="0"/>
              <a:t> </a:t>
            </a:r>
            <a:r>
              <a:rPr lang="de-DE" sz="1600" dirty="0" err="1" smtClean="0"/>
              <a:t>Průlet</a:t>
            </a:r>
            <a:r>
              <a:rPr lang="de-DE" sz="1600" dirty="0" smtClean="0"/>
              <a:t> </a:t>
            </a:r>
            <a:r>
              <a:rPr lang="de-DE" sz="1600" dirty="0" err="1" smtClean="0"/>
              <a:t>Sluneční</a:t>
            </a:r>
            <a:r>
              <a:rPr lang="de-DE" sz="1600" dirty="0" smtClean="0"/>
              <a:t> </a:t>
            </a:r>
            <a:r>
              <a:rPr lang="de-DE" sz="1600" dirty="0" err="1" smtClean="0"/>
              <a:t>soustavou</a:t>
            </a:r>
            <a:r>
              <a:rPr lang="de-DE" sz="1600" dirty="0" smtClean="0"/>
              <a:t>: </a:t>
            </a:r>
            <a:endParaRPr lang="cs-CZ" sz="1600" dirty="0" smtClean="0"/>
          </a:p>
          <a:p>
            <a:pPr>
              <a:buNone/>
            </a:pPr>
            <a:r>
              <a:rPr lang="cs-CZ" sz="1600" dirty="0" smtClean="0"/>
              <a:t>	</a:t>
            </a:r>
            <a:r>
              <a:rPr lang="de-DE" sz="1600" dirty="0" smtClean="0">
                <a:hlinkClick r:id="rId2"/>
              </a:rPr>
              <a:t>https://www.youtube.com/watch?v=vI2ZsIw0iWU</a:t>
            </a:r>
            <a:endParaRPr lang="cs-CZ" sz="1600" dirty="0" smtClean="0"/>
          </a:p>
          <a:p>
            <a:pPr>
              <a:buNone/>
            </a:pPr>
            <a:r>
              <a:rPr lang="de-DE" sz="1600" dirty="0" smtClean="0"/>
              <a:t> </a:t>
            </a:r>
            <a:r>
              <a:rPr lang="cs-CZ" sz="1600" dirty="0" smtClean="0"/>
              <a:t>3) </a:t>
            </a:r>
            <a:r>
              <a:rPr lang="de-DE" sz="1600" dirty="0" smtClean="0"/>
              <a:t>Co je </a:t>
            </a:r>
            <a:r>
              <a:rPr lang="de-DE" sz="1600" dirty="0" err="1" smtClean="0"/>
              <a:t>ještě</a:t>
            </a:r>
            <a:r>
              <a:rPr lang="de-DE" sz="1600" dirty="0" smtClean="0"/>
              <a:t> </a:t>
            </a:r>
            <a:r>
              <a:rPr lang="de-DE" sz="1600" dirty="0" err="1" smtClean="0"/>
              <a:t>ve</a:t>
            </a:r>
            <a:r>
              <a:rPr lang="de-DE" sz="1600" dirty="0" smtClean="0"/>
              <a:t> </a:t>
            </a:r>
            <a:r>
              <a:rPr lang="de-DE" sz="1600" dirty="0" err="1" smtClean="0"/>
              <a:t>Sluneční</a:t>
            </a:r>
            <a:r>
              <a:rPr lang="de-DE" sz="1600" dirty="0" smtClean="0"/>
              <a:t> </a:t>
            </a:r>
            <a:r>
              <a:rPr lang="de-DE" sz="1600" dirty="0" err="1" smtClean="0"/>
              <a:t>soustavě</a:t>
            </a:r>
            <a:r>
              <a:rPr lang="de-DE" sz="1600" dirty="0" smtClean="0"/>
              <a:t>? </a:t>
            </a:r>
            <a:r>
              <a:rPr lang="de-DE" sz="1600" dirty="0" err="1" smtClean="0"/>
              <a:t>Komety</a:t>
            </a:r>
            <a:r>
              <a:rPr lang="de-DE" sz="1600" dirty="0" smtClean="0"/>
              <a:t>, </a:t>
            </a:r>
            <a:r>
              <a:rPr lang="de-DE" sz="1600" dirty="0" err="1" smtClean="0"/>
              <a:t>pás</a:t>
            </a:r>
            <a:r>
              <a:rPr lang="de-DE" sz="1600" dirty="0" smtClean="0"/>
              <a:t> </a:t>
            </a:r>
            <a:r>
              <a:rPr lang="de-DE" sz="1600" dirty="0" err="1" smtClean="0"/>
              <a:t>ateroidů</a:t>
            </a:r>
            <a:r>
              <a:rPr lang="de-DE" sz="1600" dirty="0" smtClean="0"/>
              <a:t> </a:t>
            </a:r>
            <a:r>
              <a:rPr lang="de-DE" sz="1600" dirty="0" err="1" smtClean="0"/>
              <a:t>mezi</a:t>
            </a:r>
            <a:r>
              <a:rPr lang="de-DE" sz="1600" dirty="0" smtClean="0"/>
              <a:t> </a:t>
            </a:r>
            <a:r>
              <a:rPr lang="de-DE" sz="1600" dirty="0" err="1" smtClean="0"/>
              <a:t>Marsem</a:t>
            </a:r>
            <a:r>
              <a:rPr lang="de-DE" sz="1600" dirty="0" smtClean="0"/>
              <a:t> a </a:t>
            </a:r>
            <a:r>
              <a:rPr lang="de-DE" sz="1600" dirty="0" err="1" smtClean="0"/>
              <a:t>Jupiterem</a:t>
            </a:r>
            <a:r>
              <a:rPr lang="de-DE" sz="1600" dirty="0" smtClean="0"/>
              <a:t>, </a:t>
            </a:r>
            <a:r>
              <a:rPr lang="de-DE" sz="1600" dirty="0" err="1" smtClean="0"/>
              <a:t>měsíce</a:t>
            </a:r>
            <a:endParaRPr lang="cs-CZ" sz="1600" dirty="0" smtClean="0"/>
          </a:p>
          <a:p>
            <a:pPr lvl="0">
              <a:buNone/>
            </a:pPr>
            <a:r>
              <a:rPr lang="cs-CZ" sz="1600" dirty="0" smtClean="0"/>
              <a:t>4) </a:t>
            </a:r>
            <a:r>
              <a:rPr lang="de-DE" sz="1600" dirty="0" err="1" smtClean="0"/>
              <a:t>Naše</a:t>
            </a:r>
            <a:r>
              <a:rPr lang="de-DE" sz="1600" dirty="0" smtClean="0"/>
              <a:t> </a:t>
            </a:r>
            <a:r>
              <a:rPr lang="cs-CZ" sz="1600" dirty="0" smtClean="0"/>
              <a:t>S</a:t>
            </a:r>
            <a:r>
              <a:rPr lang="de-DE" sz="1600" dirty="0" err="1" smtClean="0"/>
              <a:t>luneční</a:t>
            </a:r>
            <a:r>
              <a:rPr lang="de-DE" sz="1600" dirty="0" smtClean="0"/>
              <a:t> </a:t>
            </a:r>
            <a:r>
              <a:rPr lang="de-DE" sz="1600" dirty="0" err="1" smtClean="0"/>
              <a:t>soustava</a:t>
            </a:r>
            <a:r>
              <a:rPr lang="de-DE" sz="1600" dirty="0" smtClean="0"/>
              <a:t> je v </a:t>
            </a:r>
            <a:r>
              <a:rPr lang="de-DE" sz="1600" dirty="0" err="1" smtClean="0"/>
              <a:t>galaxii</a:t>
            </a:r>
            <a:r>
              <a:rPr lang="de-DE" sz="1600" dirty="0" smtClean="0"/>
              <a:t>, </a:t>
            </a:r>
            <a:r>
              <a:rPr lang="de-DE" sz="1600" dirty="0" err="1" smtClean="0"/>
              <a:t>která</a:t>
            </a:r>
            <a:r>
              <a:rPr lang="de-DE" sz="1600" dirty="0" smtClean="0"/>
              <a:t> se </a:t>
            </a:r>
            <a:r>
              <a:rPr lang="de-DE" sz="1600" dirty="0" err="1" smtClean="0"/>
              <a:t>nazývá</a:t>
            </a:r>
            <a:r>
              <a:rPr lang="de-DE" sz="1600" dirty="0" smtClean="0"/>
              <a:t> </a:t>
            </a:r>
            <a:r>
              <a:rPr lang="de-DE" sz="1600" dirty="0" err="1" smtClean="0"/>
              <a:t>Mléčná</a:t>
            </a:r>
            <a:r>
              <a:rPr lang="de-DE" sz="1600" dirty="0" smtClean="0"/>
              <a:t> </a:t>
            </a:r>
            <a:r>
              <a:rPr lang="de-DE" sz="1600" dirty="0" err="1" smtClean="0"/>
              <a:t>dráha</a:t>
            </a:r>
            <a:r>
              <a:rPr lang="de-DE" sz="1600" dirty="0" smtClean="0"/>
              <a:t> (</a:t>
            </a:r>
            <a:r>
              <a:rPr lang="de-DE" sz="1600" dirty="0" err="1" smtClean="0"/>
              <a:t>obrázek</a:t>
            </a:r>
            <a:r>
              <a:rPr lang="de-DE" sz="1600" dirty="0" smtClean="0"/>
              <a:t> </a:t>
            </a:r>
            <a:r>
              <a:rPr lang="de-DE" sz="1600" dirty="0" err="1" smtClean="0"/>
              <a:t>pohled</a:t>
            </a:r>
            <a:r>
              <a:rPr lang="de-DE" sz="1600" dirty="0" smtClean="0"/>
              <a:t> </a:t>
            </a:r>
            <a:r>
              <a:rPr lang="de-DE" sz="1600" dirty="0" err="1" smtClean="0"/>
              <a:t>ze</a:t>
            </a:r>
            <a:r>
              <a:rPr lang="de-DE" sz="1600" dirty="0" smtClean="0"/>
              <a:t> </a:t>
            </a:r>
            <a:r>
              <a:rPr lang="de-DE" sz="1600" dirty="0" err="1" smtClean="0"/>
              <a:t>Země</a:t>
            </a:r>
            <a:r>
              <a:rPr lang="de-DE" sz="1600" dirty="0" smtClean="0"/>
              <a:t> – </a:t>
            </a:r>
            <a:r>
              <a:rPr lang="de-DE" sz="1600" dirty="0" err="1" smtClean="0"/>
              <a:t>původně</a:t>
            </a:r>
            <a:r>
              <a:rPr lang="de-DE" sz="1600" dirty="0" smtClean="0"/>
              <a:t> si </a:t>
            </a:r>
            <a:r>
              <a:rPr lang="de-DE" sz="1600" dirty="0" err="1" smtClean="0"/>
              <a:t>mysleli</a:t>
            </a:r>
            <a:r>
              <a:rPr lang="de-DE" sz="1600" dirty="0" smtClean="0"/>
              <a:t>, </a:t>
            </a:r>
            <a:r>
              <a:rPr lang="de-DE" sz="1600" dirty="0" err="1" smtClean="0"/>
              <a:t>že</a:t>
            </a:r>
            <a:r>
              <a:rPr lang="de-DE" sz="1600" dirty="0" smtClean="0"/>
              <a:t> "</a:t>
            </a:r>
            <a:r>
              <a:rPr lang="de-DE" sz="1600" dirty="0" err="1" smtClean="0"/>
              <a:t>Řekové</a:t>
            </a:r>
            <a:r>
              <a:rPr lang="de-DE" sz="1600" dirty="0" smtClean="0"/>
              <a:t>", </a:t>
            </a:r>
            <a:r>
              <a:rPr lang="de-DE" sz="1600" dirty="0" err="1" smtClean="0"/>
              <a:t>že</a:t>
            </a:r>
            <a:r>
              <a:rPr lang="de-DE" sz="1600" dirty="0" smtClean="0"/>
              <a:t> je </a:t>
            </a:r>
            <a:r>
              <a:rPr lang="de-DE" sz="1600" dirty="0" err="1" smtClean="0"/>
              <a:t>to</a:t>
            </a:r>
            <a:r>
              <a:rPr lang="de-DE" sz="1600" dirty="0" smtClean="0"/>
              <a:t> </a:t>
            </a:r>
            <a:r>
              <a:rPr lang="de-DE" sz="1600" dirty="0" err="1" smtClean="0"/>
              <a:t>bohyně</a:t>
            </a:r>
            <a:r>
              <a:rPr lang="de-DE" sz="1600" dirty="0" smtClean="0"/>
              <a:t> Hera </a:t>
            </a:r>
            <a:r>
              <a:rPr lang="de-DE" sz="1600" dirty="0" err="1" smtClean="0"/>
              <a:t>kojící</a:t>
            </a:r>
            <a:r>
              <a:rPr lang="de-DE" sz="1600" dirty="0" smtClean="0"/>
              <a:t> </a:t>
            </a:r>
            <a:r>
              <a:rPr lang="de-DE" sz="1600" dirty="0" err="1" smtClean="0"/>
              <a:t>Herkula</a:t>
            </a:r>
            <a:r>
              <a:rPr lang="de-DE" sz="1600" dirty="0" smtClean="0"/>
              <a:t> – </a:t>
            </a:r>
            <a:r>
              <a:rPr lang="de-DE" sz="1600" dirty="0" err="1" smtClean="0"/>
              <a:t>nebyl</a:t>
            </a:r>
            <a:r>
              <a:rPr lang="de-DE" sz="1600" dirty="0" smtClean="0"/>
              <a:t> </a:t>
            </a:r>
            <a:r>
              <a:rPr lang="de-DE" sz="1600" dirty="0" err="1" smtClean="0"/>
              <a:t>její</a:t>
            </a:r>
            <a:r>
              <a:rPr lang="de-DE" sz="1600" dirty="0" smtClean="0"/>
              <a:t> </a:t>
            </a:r>
            <a:r>
              <a:rPr lang="de-DE" sz="1600" dirty="0" err="1" smtClean="0"/>
              <a:t>syn</a:t>
            </a:r>
            <a:r>
              <a:rPr lang="de-DE" sz="1600" dirty="0" smtClean="0"/>
              <a:t>)</a:t>
            </a:r>
            <a:endParaRPr lang="cs-CZ" sz="1600" dirty="0" smtClean="0"/>
          </a:p>
          <a:p>
            <a:pPr lvl="0">
              <a:buNone/>
            </a:pPr>
            <a:r>
              <a:rPr lang="cs-CZ" sz="1600" dirty="0" smtClean="0"/>
              <a:t>5) </a:t>
            </a:r>
            <a:r>
              <a:rPr lang="de-DE" sz="1600" dirty="0" smtClean="0"/>
              <a:t>Galaxie </a:t>
            </a:r>
            <a:r>
              <a:rPr lang="de-DE" sz="1600" dirty="0" err="1" smtClean="0"/>
              <a:t>také</a:t>
            </a:r>
            <a:r>
              <a:rPr lang="de-DE" sz="1600" dirty="0" smtClean="0"/>
              <a:t> </a:t>
            </a:r>
            <a:r>
              <a:rPr lang="de-DE" sz="1600" dirty="0" err="1" smtClean="0"/>
              <a:t>není</a:t>
            </a:r>
            <a:r>
              <a:rPr lang="de-DE" sz="1600" dirty="0" smtClean="0"/>
              <a:t> </a:t>
            </a:r>
            <a:r>
              <a:rPr lang="de-DE" sz="1600" dirty="0" err="1" smtClean="0"/>
              <a:t>střed</a:t>
            </a:r>
            <a:r>
              <a:rPr lang="de-DE" sz="1600" dirty="0" smtClean="0"/>
              <a:t>, </a:t>
            </a:r>
            <a:r>
              <a:rPr lang="cs-CZ" sz="1600" dirty="0" err="1" smtClean="0"/>
              <a:t>Edwinn</a:t>
            </a:r>
            <a:r>
              <a:rPr lang="cs-CZ" sz="1600" dirty="0" smtClean="0"/>
              <a:t> </a:t>
            </a:r>
            <a:r>
              <a:rPr lang="de-DE" sz="1600" dirty="0" smtClean="0"/>
              <a:t>Hubble ob</a:t>
            </a:r>
            <a:r>
              <a:rPr lang="cs-CZ" sz="1600" dirty="0" smtClean="0"/>
              <a:t>j</a:t>
            </a:r>
            <a:r>
              <a:rPr lang="de-DE" sz="1600" dirty="0" err="1" smtClean="0"/>
              <a:t>evil</a:t>
            </a:r>
            <a:r>
              <a:rPr lang="de-DE" sz="1600" dirty="0" smtClean="0"/>
              <a:t>, </a:t>
            </a:r>
            <a:r>
              <a:rPr lang="de-DE" sz="1600" dirty="0" err="1" smtClean="0"/>
              <a:t>že</a:t>
            </a:r>
            <a:r>
              <a:rPr lang="de-DE" sz="1600" dirty="0" smtClean="0"/>
              <a:t> </a:t>
            </a:r>
            <a:r>
              <a:rPr lang="de-DE" sz="1600" dirty="0" err="1" smtClean="0"/>
              <a:t>mlhoviny</a:t>
            </a:r>
            <a:r>
              <a:rPr lang="de-DE" sz="1600" dirty="0" smtClean="0"/>
              <a:t> </a:t>
            </a:r>
            <a:r>
              <a:rPr lang="de-DE" sz="1600" dirty="0" err="1" smtClean="0"/>
              <a:t>jsou</a:t>
            </a:r>
            <a:r>
              <a:rPr lang="de-DE" sz="1600" dirty="0" smtClean="0"/>
              <a:t> </a:t>
            </a:r>
            <a:r>
              <a:rPr lang="de-DE" sz="1600" dirty="0" err="1" smtClean="0"/>
              <a:t>také</a:t>
            </a:r>
            <a:r>
              <a:rPr lang="de-DE" sz="1600" dirty="0" smtClean="0"/>
              <a:t> </a:t>
            </a:r>
            <a:r>
              <a:rPr lang="de-DE" sz="1600" dirty="0" err="1" smtClean="0"/>
              <a:t>galaxie</a:t>
            </a:r>
            <a:r>
              <a:rPr lang="de-DE" sz="1600" dirty="0" smtClean="0"/>
              <a:t>. Andromeda </a:t>
            </a:r>
            <a:r>
              <a:rPr lang="cs-CZ" sz="1600" dirty="0" smtClean="0"/>
              <a:t>nejblíže. Střet.</a:t>
            </a:r>
          </a:p>
          <a:p>
            <a:pPr>
              <a:buNone/>
            </a:pPr>
            <a:r>
              <a:rPr lang="cs-CZ" sz="1600" dirty="0" smtClean="0"/>
              <a:t>	</a:t>
            </a:r>
            <a:r>
              <a:rPr lang="de-DE" sz="1600" dirty="0" smtClean="0">
                <a:hlinkClick r:id="rId3"/>
              </a:rPr>
              <a:t>https://www.youtube.com/watch?v=PrIk6dKcdoU</a:t>
            </a:r>
            <a:endParaRPr lang="cs-CZ" sz="1600" dirty="0" smtClean="0"/>
          </a:p>
          <a:p>
            <a:pPr>
              <a:buNone/>
            </a:pPr>
            <a:r>
              <a:rPr lang="cs-CZ" sz="1600" dirty="0" smtClean="0"/>
              <a:t>	</a:t>
            </a:r>
            <a:r>
              <a:rPr lang="de-DE" sz="1600" dirty="0" smtClean="0">
                <a:hlinkClick r:id="rId4"/>
              </a:rPr>
              <a:t>https://www.youtube.com/watch?v=qnYCpQyRp-4&amp;t=74s</a:t>
            </a:r>
            <a:r>
              <a:rPr lang="de-DE" sz="1600" dirty="0" smtClean="0"/>
              <a:t>	(</a:t>
            </a:r>
            <a:r>
              <a:rPr lang="de-DE" sz="1600" dirty="0" err="1" smtClean="0"/>
              <a:t>pohled</a:t>
            </a:r>
            <a:r>
              <a:rPr lang="de-DE" sz="1600" dirty="0" smtClean="0"/>
              <a:t> </a:t>
            </a:r>
            <a:r>
              <a:rPr lang="de-DE" sz="1600" dirty="0" err="1" smtClean="0"/>
              <a:t>ze</a:t>
            </a:r>
            <a:r>
              <a:rPr lang="de-DE" sz="1600" dirty="0" smtClean="0"/>
              <a:t> </a:t>
            </a:r>
            <a:r>
              <a:rPr lang="de-DE" sz="1600" dirty="0" err="1" smtClean="0"/>
              <a:t>Země</a:t>
            </a:r>
            <a:r>
              <a:rPr lang="de-DE" sz="1600" dirty="0" smtClean="0"/>
              <a:t> – 3:01)</a:t>
            </a:r>
            <a:endParaRPr lang="cs-CZ" sz="1600" dirty="0" smtClean="0"/>
          </a:p>
          <a:p>
            <a:pPr algn="just">
              <a:buNone/>
            </a:pPr>
            <a:endParaRPr lang="cs-CZ" sz="2000" dirty="0" smtClean="0"/>
          </a:p>
        </p:txBody>
      </p:sp>
      <p:pic>
        <p:nvPicPr>
          <p:cNvPr id="5" name="Obrázek 4" descr="solar system.jpg"/>
          <p:cNvPicPr>
            <a:picLocks noChangeAspect="1"/>
          </p:cNvPicPr>
          <p:nvPr/>
        </p:nvPicPr>
        <p:blipFill>
          <a:blip r:embed="rId5" cstate="print"/>
          <a:stretch>
            <a:fillRect/>
          </a:stretch>
        </p:blipFill>
        <p:spPr>
          <a:xfrm>
            <a:off x="1475656" y="4653136"/>
            <a:ext cx="5904656" cy="1896675"/>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17. Kapitola</a:t>
            </a:r>
            <a:br>
              <a:rPr lang="cs-CZ" b="1" dirty="0" smtClean="0"/>
            </a:br>
            <a:r>
              <a:rPr lang="cs-CZ" sz="3300" b="1" dirty="0" smtClean="0"/>
              <a:t>Kde bydlíme a co všechno </a:t>
            </a:r>
            <a:br>
              <a:rPr lang="cs-CZ" sz="3300" b="1" dirty="0" smtClean="0"/>
            </a:br>
            <a:r>
              <a:rPr lang="cs-CZ" sz="3300" b="1" dirty="0" smtClean="0"/>
              <a:t>v tom velkém vesmíru najdeme</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lvl="0">
              <a:buNone/>
            </a:pPr>
            <a:r>
              <a:rPr lang="cs-CZ" sz="1600" dirty="0" smtClean="0"/>
              <a:t>6) </a:t>
            </a:r>
            <a:r>
              <a:rPr lang="de-DE" sz="1600" dirty="0" err="1" smtClean="0"/>
              <a:t>Ve</a:t>
            </a:r>
            <a:r>
              <a:rPr lang="de-DE" sz="1600" dirty="0" smtClean="0"/>
              <a:t> </a:t>
            </a:r>
            <a:r>
              <a:rPr lang="de-DE" sz="1600" dirty="0" err="1" smtClean="0"/>
              <a:t>středu</a:t>
            </a:r>
            <a:r>
              <a:rPr lang="de-DE" sz="1600" dirty="0" smtClean="0"/>
              <a:t> </a:t>
            </a:r>
            <a:r>
              <a:rPr lang="de-DE" sz="1600" dirty="0" err="1" smtClean="0"/>
              <a:t>galaxií</a:t>
            </a:r>
            <a:r>
              <a:rPr lang="de-DE" sz="1600" dirty="0" smtClean="0"/>
              <a:t> </a:t>
            </a:r>
            <a:r>
              <a:rPr lang="de-DE" sz="1600" dirty="0" err="1" smtClean="0"/>
              <a:t>jsou</a:t>
            </a:r>
            <a:r>
              <a:rPr lang="de-DE" sz="1600" dirty="0" smtClean="0"/>
              <a:t> </a:t>
            </a:r>
            <a:r>
              <a:rPr lang="de-DE" sz="1600" dirty="0" err="1" smtClean="0"/>
              <a:t>černé</a:t>
            </a:r>
            <a:r>
              <a:rPr lang="de-DE" sz="1600" dirty="0" smtClean="0"/>
              <a:t> </a:t>
            </a:r>
            <a:r>
              <a:rPr lang="de-DE" sz="1600" dirty="0" err="1" smtClean="0"/>
              <a:t>díry</a:t>
            </a:r>
            <a:r>
              <a:rPr lang="de-DE" sz="1600" dirty="0" smtClean="0"/>
              <a:t> (</a:t>
            </a:r>
            <a:r>
              <a:rPr lang="de-DE" sz="1600" dirty="0" err="1" smtClean="0"/>
              <a:t>zhroucené</a:t>
            </a:r>
            <a:r>
              <a:rPr lang="de-DE" sz="1600" dirty="0" smtClean="0"/>
              <a:t> </a:t>
            </a:r>
            <a:r>
              <a:rPr lang="de-DE" sz="1600" dirty="0" err="1" smtClean="0"/>
              <a:t>hvězdy</a:t>
            </a:r>
            <a:r>
              <a:rPr lang="de-DE" sz="1600" dirty="0" smtClean="0"/>
              <a:t>, </a:t>
            </a:r>
            <a:r>
              <a:rPr lang="de-DE" sz="1600" dirty="0" err="1" smtClean="0"/>
              <a:t>pokus</a:t>
            </a:r>
            <a:r>
              <a:rPr lang="de-DE" sz="1600" dirty="0" smtClean="0"/>
              <a:t> s </a:t>
            </a:r>
            <a:r>
              <a:rPr lang="de-DE" sz="1600" dirty="0" err="1" smtClean="0"/>
              <a:t>balónkem</a:t>
            </a:r>
            <a:r>
              <a:rPr lang="de-DE" sz="1600" dirty="0" smtClean="0"/>
              <a:t> – </a:t>
            </a:r>
            <a:r>
              <a:rPr lang="de-DE" sz="1600" dirty="0" err="1" smtClean="0"/>
              <a:t>gravitace</a:t>
            </a:r>
            <a:r>
              <a:rPr lang="de-DE" sz="1600" dirty="0" smtClean="0"/>
              <a:t>, a </a:t>
            </a:r>
            <a:r>
              <a:rPr lang="de-DE" sz="1600" dirty="0" err="1" smtClean="0"/>
              <a:t>exploze</a:t>
            </a:r>
            <a:r>
              <a:rPr lang="de-DE" sz="1600" dirty="0" smtClean="0"/>
              <a:t>, </a:t>
            </a:r>
            <a:r>
              <a:rPr lang="de-DE" sz="1600" dirty="0" err="1" smtClean="0"/>
              <a:t>výbuch</a:t>
            </a:r>
            <a:r>
              <a:rPr lang="de-DE" sz="1600" dirty="0" smtClean="0"/>
              <a:t> a </a:t>
            </a:r>
            <a:r>
              <a:rPr lang="de-DE" sz="1600" dirty="0" err="1" smtClean="0"/>
              <a:t>zhroucení</a:t>
            </a:r>
            <a:r>
              <a:rPr lang="de-DE" sz="1600" dirty="0" smtClean="0"/>
              <a:t>)</a:t>
            </a:r>
            <a:endParaRPr lang="cs-CZ" sz="1600" dirty="0" smtClean="0"/>
          </a:p>
          <a:p>
            <a:pPr>
              <a:buNone/>
            </a:pPr>
            <a:r>
              <a:rPr lang="cs-CZ" sz="1600" dirty="0" smtClean="0"/>
              <a:t>	</a:t>
            </a:r>
            <a:r>
              <a:rPr lang="de-DE" sz="1600" dirty="0" smtClean="0">
                <a:hlinkClick r:id="rId2"/>
              </a:rPr>
              <a:t>https://www.youtube.com/watch?v=Hn_loFgGbEE</a:t>
            </a:r>
            <a:r>
              <a:rPr lang="de-DE" sz="1600" dirty="0" smtClean="0"/>
              <a:t> </a:t>
            </a:r>
            <a:r>
              <a:rPr lang="cs-CZ" sz="1600" dirty="0" smtClean="0"/>
              <a:t>	</a:t>
            </a:r>
            <a:r>
              <a:rPr lang="de-DE" sz="1600" dirty="0" smtClean="0"/>
              <a:t>(0:30)</a:t>
            </a:r>
            <a:endParaRPr lang="cs-CZ" sz="1600" dirty="0" smtClean="0"/>
          </a:p>
          <a:p>
            <a:pPr lvl="0">
              <a:buNone/>
            </a:pPr>
            <a:r>
              <a:rPr lang="cs-CZ" sz="1600" dirty="0" smtClean="0"/>
              <a:t>7) </a:t>
            </a:r>
            <a:r>
              <a:rPr lang="de-DE" sz="1600" dirty="0" err="1" smtClean="0"/>
              <a:t>Takže</a:t>
            </a:r>
            <a:r>
              <a:rPr lang="de-DE" sz="1600" dirty="0" smtClean="0"/>
              <a:t> </a:t>
            </a:r>
            <a:r>
              <a:rPr lang="de-DE" sz="1600" dirty="0" err="1" smtClean="0"/>
              <a:t>naše</a:t>
            </a:r>
            <a:r>
              <a:rPr lang="de-DE" sz="1600" dirty="0" smtClean="0"/>
              <a:t> </a:t>
            </a:r>
            <a:r>
              <a:rPr lang="de-DE" sz="1600" dirty="0" err="1" smtClean="0"/>
              <a:t>vesmírná</a:t>
            </a:r>
            <a:r>
              <a:rPr lang="de-DE" sz="1600" dirty="0" smtClean="0"/>
              <a:t> </a:t>
            </a:r>
            <a:r>
              <a:rPr lang="de-DE" sz="1600" dirty="0" err="1" smtClean="0"/>
              <a:t>adresa</a:t>
            </a:r>
            <a:r>
              <a:rPr lang="de-DE" sz="1600" dirty="0" smtClean="0"/>
              <a:t> je...</a:t>
            </a:r>
            <a:r>
              <a:rPr lang="cs-CZ" sz="1600" dirty="0" smtClean="0"/>
              <a:t> (můžeme použít obrázky a poskládat je do formy adresy dopisu)</a:t>
            </a:r>
          </a:p>
          <a:p>
            <a:pPr lvl="0">
              <a:buNone/>
            </a:pPr>
            <a:r>
              <a:rPr lang="cs-CZ" sz="1600" dirty="0" smtClean="0"/>
              <a:t>8) </a:t>
            </a:r>
            <a:r>
              <a:rPr lang="cs-CZ" sz="1600" b="1" dirty="0" smtClean="0"/>
              <a:t>VIDEO</a:t>
            </a:r>
            <a:r>
              <a:rPr lang="de-DE" sz="1600" dirty="0" smtClean="0"/>
              <a:t> o </a:t>
            </a:r>
            <a:r>
              <a:rPr lang="de-DE" sz="1600" dirty="0" err="1" smtClean="0"/>
              <a:t>velikosti</a:t>
            </a:r>
            <a:r>
              <a:rPr lang="de-DE" sz="1600" dirty="0" smtClean="0"/>
              <a:t> </a:t>
            </a:r>
            <a:r>
              <a:rPr lang="de-DE" sz="1600" dirty="0" err="1" smtClean="0"/>
              <a:t>vesmíru</a:t>
            </a:r>
            <a:endParaRPr lang="cs-CZ" sz="1600" dirty="0" smtClean="0"/>
          </a:p>
          <a:p>
            <a:pPr>
              <a:buNone/>
            </a:pPr>
            <a:r>
              <a:rPr lang="cs-CZ" sz="1600" dirty="0" smtClean="0"/>
              <a:t>	</a:t>
            </a:r>
            <a:r>
              <a:rPr lang="de-DE" sz="1600" dirty="0" smtClean="0">
                <a:hlinkClick r:id="rId3"/>
              </a:rPr>
              <a:t>https://www.youtube.com/watch?v=1Eh5BpSnBBw</a:t>
            </a:r>
            <a:endParaRPr lang="cs-CZ" sz="1600" dirty="0" smtClean="0"/>
          </a:p>
          <a:p>
            <a:pPr>
              <a:buNone/>
            </a:pPr>
            <a:r>
              <a:rPr lang="de-DE" sz="1600" dirty="0" smtClean="0"/>
              <a:t> </a:t>
            </a:r>
            <a:r>
              <a:rPr lang="cs-CZ" sz="1600" dirty="0" smtClean="0"/>
              <a:t>9) Prezentace </a:t>
            </a:r>
            <a:r>
              <a:rPr lang="cs-CZ" sz="1600" dirty="0" err="1" smtClean="0"/>
              <a:t>Hubblova</a:t>
            </a:r>
            <a:r>
              <a:rPr lang="cs-CZ" sz="1600" dirty="0" smtClean="0"/>
              <a:t> hlubokého pole</a:t>
            </a:r>
          </a:p>
          <a:p>
            <a:pPr>
              <a:buNone/>
            </a:pPr>
            <a:r>
              <a:rPr lang="de-DE" sz="1600" dirty="0" smtClean="0"/>
              <a:t> </a:t>
            </a:r>
            <a:r>
              <a:rPr lang="cs-CZ" sz="1600" dirty="0" smtClean="0"/>
              <a:t>10</a:t>
            </a:r>
            <a:r>
              <a:rPr lang="de-DE" sz="1600" dirty="0" smtClean="0"/>
              <a:t>) </a:t>
            </a:r>
            <a:r>
              <a:rPr lang="de-DE" sz="1600" dirty="0" err="1" smtClean="0"/>
              <a:t>vybarvit</a:t>
            </a:r>
            <a:r>
              <a:rPr lang="de-DE" sz="1600" dirty="0" smtClean="0"/>
              <a:t> si </a:t>
            </a:r>
            <a:r>
              <a:rPr lang="de-DE" sz="1600" dirty="0" err="1" smtClean="0"/>
              <a:t>Hubblův</a:t>
            </a:r>
            <a:r>
              <a:rPr lang="de-DE" sz="1600" dirty="0" smtClean="0"/>
              <a:t> </a:t>
            </a:r>
            <a:r>
              <a:rPr lang="de-DE" sz="1600" dirty="0" err="1" smtClean="0"/>
              <a:t>teleskop</a:t>
            </a:r>
            <a:endParaRPr lang="cs-CZ" sz="1600" dirty="0" smtClean="0"/>
          </a:p>
          <a:p>
            <a:pPr algn="just">
              <a:buNone/>
            </a:pPr>
            <a:endParaRPr lang="cs-CZ" sz="2000" dirty="0" smtClean="0"/>
          </a:p>
        </p:txBody>
      </p:sp>
      <p:pic>
        <p:nvPicPr>
          <p:cNvPr id="4" name="Obrázek 3" descr="Hubble-Space-Telescope.jpg"/>
          <p:cNvPicPr>
            <a:picLocks noChangeAspect="1"/>
          </p:cNvPicPr>
          <p:nvPr/>
        </p:nvPicPr>
        <p:blipFill>
          <a:blip r:embed="rId4" cstate="print"/>
          <a:stretch>
            <a:fillRect/>
          </a:stretch>
        </p:blipFill>
        <p:spPr>
          <a:xfrm>
            <a:off x="4427984" y="3717032"/>
            <a:ext cx="4064245" cy="288032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NASA-HS201427a-HubbleUltraDeepField2014-2014060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Povídat si…</a:t>
            </a:r>
            <a:endParaRPr lang="cs-CZ" b="1" dirty="0"/>
          </a:p>
        </p:txBody>
      </p:sp>
      <p:sp>
        <p:nvSpPr>
          <p:cNvPr id="10" name="Zástupný symbol pro obsah 9"/>
          <p:cNvSpPr>
            <a:spLocks noGrp="1"/>
          </p:cNvSpPr>
          <p:nvPr>
            <p:ph idx="1"/>
          </p:nvPr>
        </p:nvSpPr>
        <p:spPr>
          <a:xfrm>
            <a:off x="457200" y="1196752"/>
            <a:ext cx="8229600" cy="4929411"/>
          </a:xfrm>
        </p:spPr>
        <p:txBody>
          <a:bodyPr/>
          <a:lstStyle/>
          <a:p>
            <a:pPr algn="ctr">
              <a:buNone/>
            </a:pPr>
            <a:r>
              <a:rPr lang="cs-CZ" dirty="0" smtClean="0"/>
              <a:t>ale o čem?</a:t>
            </a:r>
            <a:endParaRPr lang="cs-CZ"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18. Kapitola</a:t>
            </a:r>
            <a:br>
              <a:rPr lang="cs-CZ" b="1" dirty="0" smtClean="0"/>
            </a:br>
            <a:r>
              <a:rPr lang="cs-CZ" sz="3300" b="1" dirty="0" smtClean="0"/>
              <a:t>Do hlubin vesmíru po stopách mimozemšťanů</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smtClean="0"/>
              <a:t>Tato kapitola navazuje na předchozí. Tatínek s </a:t>
            </a:r>
            <a:r>
              <a:rPr lang="cs-CZ" sz="2000" dirty="0" err="1" smtClean="0"/>
              <a:t>Bertíkem</a:t>
            </a:r>
            <a:r>
              <a:rPr lang="cs-CZ" sz="2000" dirty="0" smtClean="0"/>
              <a:t> se vrací domů z nočního pozorování a </a:t>
            </a:r>
            <a:r>
              <a:rPr lang="cs-CZ" sz="2000" dirty="0" err="1" smtClean="0"/>
              <a:t>Bertík</a:t>
            </a:r>
            <a:r>
              <a:rPr lang="cs-CZ" sz="2000" dirty="0" smtClean="0"/>
              <a:t> nepřestává být fascinovaný Mléčnou dráhou a počtem hvězd. Tatínek mu ukáže snímek </a:t>
            </a:r>
            <a:r>
              <a:rPr lang="cs-CZ" sz="2000" dirty="0" err="1" smtClean="0"/>
              <a:t>Hubblova</a:t>
            </a:r>
            <a:r>
              <a:rPr lang="cs-CZ" sz="2000" dirty="0" smtClean="0"/>
              <a:t> hlubokého pole, který má vyobrazený na zadní straně atlasu hvězd a začne vyprávět, jak tato fotografie vznikla. </a:t>
            </a:r>
            <a:r>
              <a:rPr lang="cs-CZ" sz="2000" dirty="0" err="1" smtClean="0"/>
              <a:t>Bertík</a:t>
            </a:r>
            <a:r>
              <a:rPr lang="cs-CZ" sz="2000" dirty="0" smtClean="0"/>
              <a:t> se zeptá, zda je ve vesmíru ještě někdo, když je takhle velký. Tatínek mu proto vysvětlí, jakým způsobem hledáme planety, na kterých by mohl vzniknout či být život jak jej známe. Povídají si o sondě </a:t>
            </a:r>
            <a:r>
              <a:rPr lang="cs-CZ" sz="2000" dirty="0" err="1" smtClean="0"/>
              <a:t>Kepler</a:t>
            </a:r>
            <a:r>
              <a:rPr lang="cs-CZ" sz="2000" dirty="0" smtClean="0"/>
              <a:t> a zkouší pokusy, které sonda provádí při svém hledání.</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18. Kapitola</a:t>
            </a:r>
            <a:br>
              <a:rPr lang="cs-CZ" b="1" dirty="0" smtClean="0"/>
            </a:br>
            <a:r>
              <a:rPr lang="cs-CZ" sz="3300" b="1" dirty="0" smtClean="0"/>
              <a:t> Do hlubin vesmíru po stopách mimozemšťanů</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1) Zopakovat, co vše najdeme ve Sluneční soustavě a </a:t>
            </a:r>
            <a:r>
              <a:rPr lang="cs-CZ" sz="1600" dirty="0" err="1" smtClean="0"/>
              <a:t>Hubblovo</a:t>
            </a:r>
            <a:r>
              <a:rPr lang="cs-CZ" sz="1600" dirty="0" smtClean="0"/>
              <a:t> hluboké pole</a:t>
            </a:r>
          </a:p>
          <a:p>
            <a:pPr algn="just">
              <a:buNone/>
            </a:pPr>
            <a:r>
              <a:rPr lang="cs-CZ" sz="1600" dirty="0" smtClean="0"/>
              <a:t>2) </a:t>
            </a:r>
            <a:r>
              <a:rPr lang="cs-CZ" sz="1600" b="1" dirty="0" smtClean="0"/>
              <a:t>Obrázek</a:t>
            </a:r>
            <a:r>
              <a:rPr lang="cs-CZ" sz="1600" dirty="0" smtClean="0"/>
              <a:t> oblohy ve městě a obrázek oblohy bez světelného znečištění</a:t>
            </a:r>
          </a:p>
          <a:p>
            <a:pPr algn="just">
              <a:buNone/>
            </a:pPr>
            <a:r>
              <a:rPr lang="cs-CZ" sz="1600" dirty="0" smtClean="0"/>
              <a:t>3) Kolik myslíte, že je planet ve vesmíru? Má každá hvězda svojí? Kolik?</a:t>
            </a:r>
          </a:p>
          <a:p>
            <a:pPr algn="just">
              <a:buNone/>
            </a:pPr>
            <a:r>
              <a:rPr lang="cs-CZ" sz="1600" dirty="0" smtClean="0"/>
              <a:t>	</a:t>
            </a:r>
            <a:r>
              <a:rPr lang="cs-CZ" sz="1600" b="1" dirty="0" smtClean="0"/>
              <a:t>UKÁZKA</a:t>
            </a:r>
            <a:r>
              <a:rPr lang="cs-CZ" sz="1600" dirty="0" smtClean="0"/>
              <a:t> - Přinést sůl nebo cukr a naznačit znovu velikost vesmíru, každé zrnko hvězda (písek, pláže)</a:t>
            </a:r>
          </a:p>
          <a:p>
            <a:pPr algn="just">
              <a:buNone/>
            </a:pPr>
            <a:endParaRPr lang="cs-CZ" sz="1600" dirty="0" smtClean="0"/>
          </a:p>
          <a:p>
            <a:pPr algn="just">
              <a:buNone/>
            </a:pPr>
            <a:r>
              <a:rPr lang="cs-CZ" sz="1600" dirty="0" smtClean="0"/>
              <a:t>4) Ukázat znovu na obraz. To vše nám vyfotil </a:t>
            </a:r>
            <a:r>
              <a:rPr lang="cs-CZ" sz="1600" dirty="0" err="1" smtClean="0"/>
              <a:t>Hubblův</a:t>
            </a:r>
            <a:r>
              <a:rPr lang="cs-CZ" sz="1600" dirty="0" smtClean="0"/>
              <a:t> teleskop, ale družic máme víc – např. Sonda </a:t>
            </a:r>
            <a:r>
              <a:rPr lang="cs-CZ" sz="1600" dirty="0" err="1" smtClean="0"/>
              <a:t>Kepler</a:t>
            </a:r>
            <a:r>
              <a:rPr lang="cs-CZ" sz="1600" dirty="0" smtClean="0"/>
              <a:t>. Co dělá?</a:t>
            </a:r>
          </a:p>
          <a:p>
            <a:pPr algn="just">
              <a:buNone/>
            </a:pPr>
            <a:r>
              <a:rPr lang="cs-CZ" sz="2000" dirty="0" smtClean="0"/>
              <a:t>			</a:t>
            </a:r>
          </a:p>
          <a:p>
            <a:pPr algn="just">
              <a:buNone/>
            </a:pPr>
            <a:endParaRPr lang="cs-CZ" sz="2000" dirty="0" smtClean="0"/>
          </a:p>
        </p:txBody>
      </p:sp>
      <p:pic>
        <p:nvPicPr>
          <p:cNvPr id="4" name="Obrázek 3" descr="Světelné znečištění.jpg"/>
          <p:cNvPicPr>
            <a:picLocks noChangeAspect="1"/>
          </p:cNvPicPr>
          <p:nvPr/>
        </p:nvPicPr>
        <p:blipFill>
          <a:blip r:embed="rId2" cstate="print"/>
          <a:stretch>
            <a:fillRect/>
          </a:stretch>
        </p:blipFill>
        <p:spPr>
          <a:xfrm>
            <a:off x="395536" y="4221088"/>
            <a:ext cx="2448272" cy="1968218"/>
          </a:xfrm>
          <a:prstGeom prst="rect">
            <a:avLst/>
          </a:prstGeom>
          <a:effectLst>
            <a:outerShdw blurRad="50800" dist="38100" dir="10800000" algn="r" rotWithShape="0">
              <a:prstClr val="black">
                <a:alpha val="40000"/>
              </a:prstClr>
            </a:outerShdw>
          </a:effectLst>
        </p:spPr>
      </p:pic>
      <p:pic>
        <p:nvPicPr>
          <p:cNvPr id="5" name="Obrázek 4" descr="Noční obloha bez světelného zněčištění.jpg"/>
          <p:cNvPicPr>
            <a:picLocks noChangeAspect="1"/>
          </p:cNvPicPr>
          <p:nvPr/>
        </p:nvPicPr>
        <p:blipFill>
          <a:blip r:embed="rId3" cstate="print"/>
          <a:stretch>
            <a:fillRect/>
          </a:stretch>
        </p:blipFill>
        <p:spPr>
          <a:xfrm>
            <a:off x="3131840" y="4221088"/>
            <a:ext cx="3096344" cy="1944216"/>
          </a:xfrm>
          <a:prstGeom prst="rect">
            <a:avLst/>
          </a:prstGeom>
          <a:effectLst>
            <a:outerShdw blurRad="50800" dist="38100" dir="10800000" algn="r" rotWithShape="0">
              <a:prstClr val="black">
                <a:alpha val="40000"/>
              </a:prstClr>
            </a:outerShdw>
          </a:effectLst>
        </p:spPr>
      </p:pic>
      <p:pic>
        <p:nvPicPr>
          <p:cNvPr id="6" name="Obrázek 5" descr="Kepler.jpg"/>
          <p:cNvPicPr>
            <a:picLocks noChangeAspect="1"/>
          </p:cNvPicPr>
          <p:nvPr/>
        </p:nvPicPr>
        <p:blipFill>
          <a:blip r:embed="rId4" cstate="print"/>
          <a:stretch>
            <a:fillRect/>
          </a:stretch>
        </p:blipFill>
        <p:spPr>
          <a:xfrm>
            <a:off x="6516216" y="4221088"/>
            <a:ext cx="2232248" cy="1944216"/>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18. Kapitola</a:t>
            </a:r>
            <a:br>
              <a:rPr lang="cs-CZ" b="1" dirty="0" smtClean="0"/>
            </a:br>
            <a:r>
              <a:rPr lang="cs-CZ" sz="3300" b="1" dirty="0" smtClean="0"/>
              <a:t> Do hlubin vesmíru po stopách mimozemšťanů</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5) Jak se hledají planety?</a:t>
            </a:r>
          </a:p>
          <a:p>
            <a:pPr algn="just">
              <a:buNone/>
            </a:pPr>
            <a:r>
              <a:rPr lang="cs-CZ" sz="1600" dirty="0" smtClean="0"/>
              <a:t>		</a:t>
            </a:r>
            <a:r>
              <a:rPr lang="cs-CZ" sz="1600" b="1" dirty="0" smtClean="0"/>
              <a:t>UKÁZKA</a:t>
            </a:r>
            <a:r>
              <a:rPr lang="cs-CZ" sz="1600" dirty="0" smtClean="0"/>
              <a:t>: 	Planeta při oběhu pohybuje hvězdou</a:t>
            </a:r>
          </a:p>
          <a:p>
            <a:pPr algn="just">
              <a:buNone/>
            </a:pPr>
            <a:r>
              <a:rPr lang="cs-CZ" sz="1600" dirty="0" smtClean="0"/>
              <a:t>			Světlo problikává</a:t>
            </a:r>
          </a:p>
          <a:p>
            <a:pPr algn="just">
              <a:buNone/>
            </a:pPr>
            <a:r>
              <a:rPr lang="cs-CZ" sz="1600" dirty="0" smtClean="0"/>
              <a:t>6) Kolik je tedy planet? Skoro každá hvězda má nějakou</a:t>
            </a:r>
          </a:p>
          <a:p>
            <a:pPr algn="just">
              <a:buNone/>
            </a:pPr>
            <a:r>
              <a:rPr lang="cs-CZ" sz="1600" dirty="0" smtClean="0"/>
              <a:t>7) Mohou někde být mimozemšťany? Vždyť je vesmír tak rozlehlý.</a:t>
            </a:r>
          </a:p>
          <a:p>
            <a:pPr algn="just">
              <a:buNone/>
            </a:pPr>
            <a:r>
              <a:rPr lang="cs-CZ" sz="1600" dirty="0" smtClean="0"/>
              <a:t>	</a:t>
            </a:r>
            <a:r>
              <a:rPr lang="cs-CZ" sz="1600" b="1" dirty="0" smtClean="0"/>
              <a:t>VIDEO:</a:t>
            </a:r>
            <a:r>
              <a:rPr lang="cs-CZ" sz="1600" dirty="0" smtClean="0"/>
              <a:t> </a:t>
            </a:r>
            <a:r>
              <a:rPr lang="cs-CZ" sz="1600" dirty="0" smtClean="0">
                <a:hlinkClick r:id="rId2"/>
              </a:rPr>
              <a:t>https://www.youtube.com/watch?v=w4ra-M6Rwfg</a:t>
            </a:r>
            <a:endParaRPr lang="cs-CZ" sz="1600" dirty="0" smtClean="0"/>
          </a:p>
          <a:p>
            <a:pPr algn="just">
              <a:buNone/>
            </a:pPr>
            <a:r>
              <a:rPr lang="cs-CZ" sz="1600" dirty="0" smtClean="0"/>
              <a:t>8) Nakreslit mimozemšťana (našeho </a:t>
            </a:r>
            <a:r>
              <a:rPr lang="cs-CZ" sz="1600" dirty="0" err="1" smtClean="0"/>
              <a:t>Marťánka</a:t>
            </a:r>
            <a:r>
              <a:rPr lang="cs-CZ" sz="1600" dirty="0" smtClean="0"/>
              <a:t>, jak si ho představují)</a:t>
            </a:r>
          </a:p>
          <a:p>
            <a:pPr algn="just">
              <a:buNone/>
            </a:pPr>
            <a:endParaRPr lang="cs-CZ" sz="2000" dirty="0" smtClean="0"/>
          </a:p>
        </p:txBody>
      </p:sp>
      <p:pic>
        <p:nvPicPr>
          <p:cNvPr id="4" name="Obrázek 3" descr="wobble.jpg"/>
          <p:cNvPicPr>
            <a:picLocks noChangeAspect="1"/>
          </p:cNvPicPr>
          <p:nvPr/>
        </p:nvPicPr>
        <p:blipFill>
          <a:blip r:embed="rId3" cstate="print"/>
          <a:stretch>
            <a:fillRect/>
          </a:stretch>
        </p:blipFill>
        <p:spPr>
          <a:xfrm>
            <a:off x="323528" y="3933056"/>
            <a:ext cx="4320480" cy="2436751"/>
          </a:xfrm>
          <a:prstGeom prst="rect">
            <a:avLst/>
          </a:prstGeom>
          <a:effectLst>
            <a:outerShdw blurRad="50800" dist="38100" dir="10800000" algn="r" rotWithShape="0">
              <a:prstClr val="black">
                <a:alpha val="40000"/>
              </a:prstClr>
            </a:outerShdw>
          </a:effectLst>
        </p:spPr>
      </p:pic>
      <p:pic>
        <p:nvPicPr>
          <p:cNvPr id="5" name="Obrázek 4" descr="656348main_ToV_transit_diag_full.jpg"/>
          <p:cNvPicPr>
            <a:picLocks noChangeAspect="1"/>
          </p:cNvPicPr>
          <p:nvPr/>
        </p:nvPicPr>
        <p:blipFill>
          <a:blip r:embed="rId4" cstate="print"/>
          <a:stretch>
            <a:fillRect/>
          </a:stretch>
        </p:blipFill>
        <p:spPr>
          <a:xfrm>
            <a:off x="4788024" y="4221088"/>
            <a:ext cx="4099122" cy="2016224"/>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19. Kapitola</a:t>
            </a:r>
            <a:br>
              <a:rPr lang="cs-CZ" b="1" dirty="0" smtClean="0"/>
            </a:br>
            <a:r>
              <a:rPr lang="cs-CZ" b="1" dirty="0" smtClean="0"/>
              <a:t>Vesmírný vzkaz v lahvi</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vypráví </a:t>
            </a:r>
            <a:r>
              <a:rPr lang="cs-CZ" sz="2000" dirty="0" err="1" smtClean="0"/>
              <a:t>Marťánkovi</a:t>
            </a:r>
            <a:r>
              <a:rPr lang="cs-CZ" sz="2000" dirty="0" smtClean="0"/>
              <a:t> o obrázku </a:t>
            </a:r>
            <a:r>
              <a:rPr lang="cs-CZ" sz="2000" dirty="0" err="1" smtClean="0"/>
              <a:t>Hubblova</a:t>
            </a:r>
            <a:r>
              <a:rPr lang="cs-CZ" sz="2000" dirty="0" smtClean="0"/>
              <a:t> hlubokého pole a velikosti vesmíru. Vše, co vidí na tom obrázku už nejspíše neexistuje, dívají se totiž do minulosti, protože světlu trvá spousta let než k nám doletí. Najednou oběma dojde, že vůbec neprohledali všechny planety Sluneční soustavy. Co kdyby tam skutečně někdo žil? Bylo by skvělé najít další kamarády. Hledání je nakonec bez úspěchu a když už to chtějí za Plutem otočit a vrátit se zpět, málem se srazí s nějakou vesmírnou lodí. Když jí dohnali, zjistili, že to není loď, ale sonda </a:t>
            </a:r>
            <a:r>
              <a:rPr lang="cs-CZ" sz="2000" dirty="0" err="1" smtClean="0"/>
              <a:t>Voyager</a:t>
            </a:r>
            <a:r>
              <a:rPr lang="cs-CZ" sz="2000" dirty="0" smtClean="0"/>
              <a:t>, kterou </a:t>
            </a:r>
            <a:r>
              <a:rPr lang="cs-CZ" sz="2000" dirty="0" err="1" smtClean="0"/>
              <a:t>Bertík</a:t>
            </a:r>
            <a:r>
              <a:rPr lang="cs-CZ" sz="2000" dirty="0" smtClean="0"/>
              <a:t> identifikoval podle obrázků ve své chytré knížce. Píše se v ní také o nějakém vzkazu, který lidé ze Země poslali do vesmíru, aby si jej někdy někdo mohl prohlédnout, přečíst a poslechnout. </a:t>
            </a:r>
            <a:r>
              <a:rPr lang="cs-CZ" sz="2000" dirty="0" err="1" smtClean="0"/>
              <a:t>Bertík</a:t>
            </a:r>
            <a:r>
              <a:rPr lang="cs-CZ" sz="2000" dirty="0" smtClean="0"/>
              <a:t> vleze do skafandru a přinese z </a:t>
            </a:r>
            <a:r>
              <a:rPr lang="cs-CZ" sz="2000" dirty="0" err="1" smtClean="0"/>
              <a:t>Voyageru</a:t>
            </a:r>
            <a:r>
              <a:rPr lang="cs-CZ" sz="2000" dirty="0" smtClean="0"/>
              <a:t> Zlatou desku, kterou následně oba kluci pořádně prozkoumají.</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19. Kapitola</a:t>
            </a:r>
            <a:br>
              <a:rPr lang="cs-CZ" b="1" dirty="0" smtClean="0"/>
            </a:br>
            <a:r>
              <a:rPr lang="cs-CZ" b="1" dirty="0" smtClean="0"/>
              <a:t>Vesmírný vzkaz v lahvi</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1) Opakování, jak se najdou planety a ukázka hluboké pole</a:t>
            </a:r>
          </a:p>
          <a:p>
            <a:pPr algn="just">
              <a:buNone/>
            </a:pPr>
            <a:r>
              <a:rPr lang="cs-CZ" sz="1600" dirty="0" smtClean="0"/>
              <a:t>2) Naznačit: když se díváme do vesmíru, díváme se do minulosti, vše se počítá na čas, za jak dlouho uběhne světýlko z bodu A do bodu B... Měsíc 1s, Slunce 8min, Neptun 4 hodiny a nejbližší hvězda? </a:t>
            </a:r>
            <a:r>
              <a:rPr lang="cs-CZ" sz="1600" dirty="0" err="1" smtClean="0"/>
              <a:t>Proxima</a:t>
            </a:r>
            <a:r>
              <a:rPr lang="cs-CZ" sz="1600" dirty="0" smtClean="0"/>
              <a:t> </a:t>
            </a:r>
            <a:r>
              <a:rPr lang="cs-CZ" sz="1600" dirty="0" err="1" smtClean="0"/>
              <a:t>Centaury</a:t>
            </a:r>
            <a:r>
              <a:rPr lang="cs-CZ" sz="1600" dirty="0" smtClean="0"/>
              <a:t> - 4,22 roku</a:t>
            </a:r>
          </a:p>
          <a:p>
            <a:pPr algn="just">
              <a:buNone/>
            </a:pPr>
            <a:r>
              <a:rPr lang="cs-CZ" sz="1600" dirty="0" smtClean="0"/>
              <a:t>		Většina galaxií na tom obrázku už dnes neexistuje (zopakovat smrt hvězdiček)</a:t>
            </a:r>
          </a:p>
          <a:p>
            <a:pPr algn="just">
              <a:buNone/>
            </a:pPr>
            <a:r>
              <a:rPr lang="cs-CZ" sz="1600" dirty="0" smtClean="0"/>
              <a:t>			</a:t>
            </a:r>
            <a:r>
              <a:rPr lang="cs-CZ" sz="1600" b="1" dirty="0" smtClean="0"/>
              <a:t>VIDEO:</a:t>
            </a:r>
            <a:r>
              <a:rPr lang="cs-CZ" sz="1600" dirty="0" smtClean="0"/>
              <a:t> srážka galaxií 	</a:t>
            </a:r>
            <a:r>
              <a:rPr lang="cs-CZ" sz="1600" dirty="0" smtClean="0">
                <a:hlinkClick r:id="rId2"/>
              </a:rPr>
              <a:t>https://www.youtube.com/watch?v=PrIk6dKcdoU</a:t>
            </a:r>
            <a:endParaRPr lang="cs-CZ" sz="1600" dirty="0" smtClean="0"/>
          </a:p>
          <a:p>
            <a:pPr algn="just">
              <a:buNone/>
            </a:pPr>
            <a:endParaRPr lang="cs-CZ" sz="1600" dirty="0" smtClean="0"/>
          </a:p>
          <a:p>
            <a:pPr algn="just">
              <a:buNone/>
            </a:pPr>
            <a:r>
              <a:rPr lang="cs-CZ" sz="1600" dirty="0" smtClean="0"/>
              <a:t>3) Kdybychom tedy chtěli hledat mimozemšťany, tak můžeme jen pomocí světla - dívat se a volat, protože doletět by nám trvalo moc dlouho. Připomenout vlnky, světlo a rádio (SETI)</a:t>
            </a:r>
          </a:p>
          <a:p>
            <a:pPr algn="just">
              <a:buNone/>
            </a:pPr>
            <a:endParaRPr lang="cs-CZ" sz="2000" dirty="0" smtClean="0"/>
          </a:p>
          <a:p>
            <a:pPr algn="just">
              <a:buNone/>
            </a:pPr>
            <a:endParaRPr lang="cs-CZ" sz="2000" dirty="0" smtClean="0"/>
          </a:p>
          <a:p>
            <a:pPr algn="just">
              <a:buNone/>
            </a:pPr>
            <a:endParaRPr lang="cs-CZ" sz="2000" dirty="0" smtClean="0"/>
          </a:p>
        </p:txBody>
      </p:sp>
      <p:pic>
        <p:nvPicPr>
          <p:cNvPr id="4" name="Obrázek 3" descr="universe.jpg"/>
          <p:cNvPicPr>
            <a:picLocks noChangeAspect="1"/>
          </p:cNvPicPr>
          <p:nvPr/>
        </p:nvPicPr>
        <p:blipFill>
          <a:blip r:embed="rId3" cstate="print"/>
          <a:stretch>
            <a:fillRect/>
          </a:stretch>
        </p:blipFill>
        <p:spPr>
          <a:xfrm>
            <a:off x="611560" y="4221088"/>
            <a:ext cx="3528392" cy="2311483"/>
          </a:xfrm>
          <a:prstGeom prst="rect">
            <a:avLst/>
          </a:prstGeom>
          <a:effectLst>
            <a:outerShdw blurRad="50800" dist="38100" dir="10800000" algn="r" rotWithShape="0">
              <a:prstClr val="black">
                <a:alpha val="40000"/>
              </a:prstClr>
            </a:outerShdw>
          </a:effectLst>
        </p:spPr>
      </p:pic>
      <p:pic>
        <p:nvPicPr>
          <p:cNvPr id="5" name="Obrázek 4" descr="seti.jpg"/>
          <p:cNvPicPr>
            <a:picLocks noChangeAspect="1"/>
          </p:cNvPicPr>
          <p:nvPr/>
        </p:nvPicPr>
        <p:blipFill>
          <a:blip r:embed="rId4" cstate="print"/>
          <a:stretch>
            <a:fillRect/>
          </a:stretch>
        </p:blipFill>
        <p:spPr>
          <a:xfrm>
            <a:off x="5004048" y="4221088"/>
            <a:ext cx="3456384" cy="2327299"/>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19. Kapitola</a:t>
            </a:r>
            <a:br>
              <a:rPr lang="cs-CZ" b="1" dirty="0" smtClean="0"/>
            </a:br>
            <a:r>
              <a:rPr lang="cs-CZ" b="1" dirty="0" smtClean="0"/>
              <a:t>Vesmírný vzkaz v lahvi</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4) Ale také jsme vyslali do vesmíru zprávu - </a:t>
            </a:r>
            <a:r>
              <a:rPr lang="cs-CZ" sz="1600" dirty="0" err="1" smtClean="0"/>
              <a:t>VOYAGERy</a:t>
            </a:r>
            <a:r>
              <a:rPr lang="cs-CZ" sz="1600" dirty="0" smtClean="0"/>
              <a:t> - </a:t>
            </a:r>
            <a:r>
              <a:rPr lang="cs-CZ" sz="1600" dirty="0" err="1" smtClean="0"/>
              <a:t>Golden</a:t>
            </a:r>
            <a:r>
              <a:rPr lang="cs-CZ" sz="1600" dirty="0" smtClean="0"/>
              <a:t> </a:t>
            </a:r>
            <a:r>
              <a:rPr lang="cs-CZ" sz="1600" dirty="0" err="1" smtClean="0"/>
              <a:t>Message</a:t>
            </a:r>
            <a:r>
              <a:rPr lang="cs-CZ" sz="1600" dirty="0" smtClean="0"/>
              <a:t> (Zlatá deska s poselstvím) v roce 1977</a:t>
            </a:r>
          </a:p>
          <a:p>
            <a:pPr algn="just">
              <a:buNone/>
            </a:pPr>
            <a:r>
              <a:rPr lang="cs-CZ" sz="1600" dirty="0" smtClean="0"/>
              <a:t>		</a:t>
            </a:r>
            <a:r>
              <a:rPr lang="cs-CZ" sz="1600" b="1" dirty="0" smtClean="0"/>
              <a:t>VIDEO</a:t>
            </a:r>
            <a:r>
              <a:rPr lang="cs-CZ" sz="1600" dirty="0" smtClean="0"/>
              <a:t>: start raketoplánu: </a:t>
            </a:r>
            <a:r>
              <a:rPr lang="cs-CZ" sz="1600" dirty="0" smtClean="0">
                <a:hlinkClick r:id="rId2"/>
              </a:rPr>
              <a:t>https://www.youtube.com/watch?v=OnoNITE-CLc</a:t>
            </a:r>
            <a:endParaRPr lang="cs-CZ" sz="1600" dirty="0" smtClean="0"/>
          </a:p>
          <a:p>
            <a:pPr algn="just">
              <a:buNone/>
            </a:pPr>
            <a:r>
              <a:rPr lang="cs-CZ" sz="1600" dirty="0" smtClean="0"/>
              <a:t>5) </a:t>
            </a:r>
            <a:r>
              <a:rPr lang="cs-CZ" sz="1600" dirty="0" smtClean="0">
                <a:hlinkClick r:id="rId3"/>
              </a:rPr>
              <a:t>http://www.</a:t>
            </a:r>
            <a:r>
              <a:rPr lang="cs-CZ" sz="1600" dirty="0" err="1" smtClean="0">
                <a:hlinkClick r:id="rId3"/>
              </a:rPr>
              <a:t>goldenrecord.org</a:t>
            </a:r>
            <a:r>
              <a:rPr lang="cs-CZ" sz="1600" dirty="0" smtClean="0"/>
              <a:t> </a:t>
            </a:r>
            <a:r>
              <a:rPr lang="cs-CZ" sz="1200" dirty="0" smtClean="0"/>
              <a:t>(prohledat a poslechnout si hudbu, zvuky, ČESKÝ POZDRAV, obrázky)</a:t>
            </a:r>
          </a:p>
          <a:p>
            <a:pPr algn="just">
              <a:buNone/>
            </a:pPr>
            <a:r>
              <a:rPr lang="cs-CZ" sz="1600" dirty="0" smtClean="0"/>
              <a:t>6) vybarvit si ZPRÁVU </a:t>
            </a:r>
            <a:r>
              <a:rPr lang="cs-CZ" sz="1200" dirty="0" smtClean="0"/>
              <a:t>(podobné zprávám, které kdysi posílali ztroskotaní námořníci v lahvích)</a:t>
            </a:r>
          </a:p>
        </p:txBody>
      </p:sp>
      <p:pic>
        <p:nvPicPr>
          <p:cNvPr id="4" name="Obrázek 3" descr="Voyager_spacecraft.jpg"/>
          <p:cNvPicPr>
            <a:picLocks noChangeAspect="1"/>
          </p:cNvPicPr>
          <p:nvPr/>
        </p:nvPicPr>
        <p:blipFill>
          <a:blip r:embed="rId4" cstate="print"/>
          <a:stretch>
            <a:fillRect/>
          </a:stretch>
        </p:blipFill>
        <p:spPr>
          <a:xfrm>
            <a:off x="467544" y="3356992"/>
            <a:ext cx="3832766" cy="3168352"/>
          </a:xfrm>
          <a:prstGeom prst="rect">
            <a:avLst/>
          </a:prstGeom>
          <a:effectLst>
            <a:outerShdw blurRad="50800" dist="38100" dir="10800000" algn="r" rotWithShape="0">
              <a:prstClr val="black">
                <a:alpha val="40000"/>
              </a:prstClr>
            </a:outerShdw>
          </a:effectLst>
        </p:spPr>
      </p:pic>
      <p:pic>
        <p:nvPicPr>
          <p:cNvPr id="5" name="Obrázek 4" descr="goldrec2.jpg"/>
          <p:cNvPicPr>
            <a:picLocks noChangeAspect="1"/>
          </p:cNvPicPr>
          <p:nvPr/>
        </p:nvPicPr>
        <p:blipFill>
          <a:blip r:embed="rId5" cstate="print"/>
          <a:stretch>
            <a:fillRect/>
          </a:stretch>
        </p:blipFill>
        <p:spPr>
          <a:xfrm>
            <a:off x="4716016" y="3717032"/>
            <a:ext cx="3888432" cy="2430270"/>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20. Kapitola</a:t>
            </a:r>
            <a:br>
              <a:rPr lang="cs-CZ" b="1" dirty="0" smtClean="0"/>
            </a:br>
            <a:r>
              <a:rPr lang="cs-CZ" b="1" dirty="0" smtClean="0"/>
              <a:t>Komety</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2000" dirty="0" err="1" smtClean="0"/>
              <a:t>Bertík</a:t>
            </a:r>
            <a:r>
              <a:rPr lang="cs-CZ" sz="2000" dirty="0" smtClean="0"/>
              <a:t> opatrně vrací Zlatou desku na palubu </a:t>
            </a:r>
            <a:r>
              <a:rPr lang="cs-CZ" sz="2000" dirty="0" err="1" smtClean="0"/>
              <a:t>Voyageru</a:t>
            </a:r>
            <a:r>
              <a:rPr lang="cs-CZ" sz="2000" dirty="0" smtClean="0"/>
              <a:t> a vrací se zpět na palubu. Když se rozloučí s </a:t>
            </a:r>
            <a:r>
              <a:rPr lang="cs-CZ" sz="2000" dirty="0" err="1" smtClean="0"/>
              <a:t>Voyagerem</a:t>
            </a:r>
            <a:r>
              <a:rPr lang="cs-CZ" sz="2000" dirty="0" smtClean="0"/>
              <a:t> a chtějí se vydat na zpáteční cestu zjistí, že nedovedou rozeznat, kde je naše Slunce. Tak daleko v mezihvězdném prostoru jsou. Otočí tedy loď a nazdařbůh letí zpět. Naneštěstí se ani jedna z hvězd, které vypadají všechny stejně, nepohybují a tudíž si nejsou jistí, zda letí či stojí. Náhle minou kus skály letící vesmírem, kolem které krouží malá raketa. Dva její piloti se klukům představí jako Jan </a:t>
            </a:r>
            <a:r>
              <a:rPr lang="cs-CZ" sz="2000" dirty="0" err="1" smtClean="0"/>
              <a:t>Oort</a:t>
            </a:r>
            <a:r>
              <a:rPr lang="cs-CZ" sz="2000" dirty="0" smtClean="0"/>
              <a:t> a Edmund Halley, kteří studují planetky a komety </a:t>
            </a:r>
            <a:r>
              <a:rPr lang="cs-CZ" sz="2000" dirty="0" err="1" smtClean="0"/>
              <a:t>Oortova</a:t>
            </a:r>
            <a:r>
              <a:rPr lang="cs-CZ" sz="2000" dirty="0" smtClean="0"/>
              <a:t> oblaku. Oba astronauti klukům vysvětlují, že se právě nachází u hranic Sluneční soustavy a jak fungují komety. Nakonec se letí k jedné takové kometě podívat.</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20. Kapitola</a:t>
            </a:r>
            <a:br>
              <a:rPr lang="cs-CZ" b="1" dirty="0" smtClean="0"/>
            </a:br>
            <a:r>
              <a:rPr lang="cs-CZ" b="1" dirty="0" smtClean="0"/>
              <a:t>Komety</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500" dirty="0" smtClean="0"/>
              <a:t>1) Opakování, co všechno najdeme ve Sluneční soustavě</a:t>
            </a:r>
          </a:p>
          <a:p>
            <a:pPr algn="just">
              <a:buNone/>
            </a:pPr>
            <a:r>
              <a:rPr lang="cs-CZ" sz="1500" dirty="0" smtClean="0"/>
              <a:t>2) Ukázat si, kde je pás asteroidu, </a:t>
            </a:r>
            <a:r>
              <a:rPr lang="cs-CZ" sz="1500" dirty="0" err="1" smtClean="0"/>
              <a:t>Kuipperův</a:t>
            </a:r>
            <a:r>
              <a:rPr lang="cs-CZ" sz="1500" dirty="0" smtClean="0"/>
              <a:t> pás a </a:t>
            </a:r>
            <a:r>
              <a:rPr lang="cs-CZ" sz="1500" dirty="0" err="1" smtClean="0"/>
              <a:t>Orthův</a:t>
            </a:r>
            <a:r>
              <a:rPr lang="cs-CZ" sz="1500" dirty="0" smtClean="0"/>
              <a:t> oblak</a:t>
            </a:r>
          </a:p>
          <a:p>
            <a:pPr algn="just">
              <a:buNone/>
            </a:pPr>
            <a:r>
              <a:rPr lang="cs-CZ" sz="1500" dirty="0" smtClean="0"/>
              <a:t>	</a:t>
            </a:r>
            <a:r>
              <a:rPr lang="cs-CZ" sz="1500" b="1" dirty="0" err="1" smtClean="0"/>
              <a:t>Orthův</a:t>
            </a:r>
            <a:r>
              <a:rPr lang="cs-CZ" sz="1500" b="1" dirty="0" smtClean="0"/>
              <a:t> oblak</a:t>
            </a:r>
          </a:p>
          <a:p>
            <a:pPr algn="just">
              <a:buNone/>
            </a:pPr>
            <a:r>
              <a:rPr lang="cs-CZ" sz="1500" dirty="0" smtClean="0"/>
              <a:t>	</a:t>
            </a:r>
            <a:r>
              <a:rPr lang="cs-CZ" sz="1500" dirty="0" smtClean="0">
                <a:hlinkClick r:id="rId2"/>
              </a:rPr>
              <a:t>https://www.youtube.com/watch?v=BeRFUstzG0o</a:t>
            </a:r>
            <a:endParaRPr lang="cs-CZ" sz="1500" dirty="0" smtClean="0"/>
          </a:p>
          <a:p>
            <a:pPr algn="just">
              <a:buNone/>
            </a:pPr>
            <a:r>
              <a:rPr lang="cs-CZ" sz="1500" dirty="0" smtClean="0"/>
              <a:t>	</a:t>
            </a:r>
            <a:r>
              <a:rPr lang="cs-CZ" sz="1500" b="1" dirty="0" err="1" smtClean="0"/>
              <a:t>Kuiperův</a:t>
            </a:r>
            <a:r>
              <a:rPr lang="cs-CZ" sz="1500" b="1" dirty="0" smtClean="0"/>
              <a:t> pás</a:t>
            </a:r>
          </a:p>
          <a:p>
            <a:pPr algn="just">
              <a:buNone/>
            </a:pPr>
            <a:r>
              <a:rPr lang="cs-CZ" sz="1500" dirty="0" smtClean="0"/>
              <a:t>	</a:t>
            </a:r>
            <a:r>
              <a:rPr lang="cs-CZ" sz="1500" dirty="0" smtClean="0">
                <a:hlinkClick r:id="rId3"/>
              </a:rPr>
              <a:t>https://www.youtube.com/watch?v=8nF4yFgA4rQ</a:t>
            </a:r>
            <a:endParaRPr lang="cs-CZ" sz="1500" dirty="0" smtClean="0"/>
          </a:p>
          <a:p>
            <a:pPr algn="just">
              <a:buNone/>
            </a:pPr>
            <a:r>
              <a:rPr lang="cs-CZ" sz="1500" dirty="0" smtClean="0"/>
              <a:t>3) Co je to padající hvězda. Co je to kometa?</a:t>
            </a:r>
          </a:p>
          <a:p>
            <a:pPr algn="just">
              <a:buNone/>
            </a:pPr>
            <a:r>
              <a:rPr lang="cs-CZ" sz="1500" dirty="0" smtClean="0"/>
              <a:t>4) Kde se komety berou? Jaký je rozdíl v oběžných drahách planet a komet?</a:t>
            </a:r>
          </a:p>
          <a:p>
            <a:pPr algn="just">
              <a:buNone/>
            </a:pPr>
            <a:r>
              <a:rPr lang="cs-CZ" sz="1500" dirty="0" smtClean="0"/>
              <a:t>5) Nakreslit ELIPSU pomocí gumičky a fixy</a:t>
            </a:r>
          </a:p>
          <a:p>
            <a:pPr algn="just">
              <a:buNone/>
            </a:pPr>
            <a:r>
              <a:rPr lang="cs-CZ" sz="1500" dirty="0" smtClean="0"/>
              <a:t>6) Rozdíl: zmrzlá kometa a kometa s ohonem </a:t>
            </a:r>
            <a:r>
              <a:rPr lang="cs-CZ" sz="1500" b="1" dirty="0" smtClean="0"/>
              <a:t>UKÁZKA</a:t>
            </a:r>
            <a:r>
              <a:rPr lang="cs-CZ" sz="1500" dirty="0" smtClean="0"/>
              <a:t> s modelem komety</a:t>
            </a:r>
          </a:p>
          <a:p>
            <a:pPr algn="just">
              <a:buNone/>
            </a:pPr>
            <a:endParaRPr lang="cs-CZ" sz="2000" dirty="0" smtClean="0"/>
          </a:p>
        </p:txBody>
      </p:sp>
      <p:pic>
        <p:nvPicPr>
          <p:cNvPr id="4" name="Obrázek 3" descr="solar system.jpg"/>
          <p:cNvPicPr>
            <a:picLocks noChangeAspect="1"/>
          </p:cNvPicPr>
          <p:nvPr/>
        </p:nvPicPr>
        <p:blipFill>
          <a:blip r:embed="rId4" cstate="print"/>
          <a:stretch>
            <a:fillRect/>
          </a:stretch>
        </p:blipFill>
        <p:spPr>
          <a:xfrm>
            <a:off x="467544" y="4437112"/>
            <a:ext cx="4104456" cy="2128236"/>
          </a:xfrm>
          <a:prstGeom prst="rect">
            <a:avLst/>
          </a:prstGeom>
          <a:effectLst>
            <a:outerShdw blurRad="50800" dist="38100" dir="10800000" algn="r" rotWithShape="0">
              <a:prstClr val="black">
                <a:alpha val="40000"/>
              </a:prstClr>
            </a:outerShdw>
          </a:effectLst>
        </p:spPr>
      </p:pic>
      <p:pic>
        <p:nvPicPr>
          <p:cNvPr id="5" name="Obrázek 4" descr="halleys-comet-1986.jpg"/>
          <p:cNvPicPr>
            <a:picLocks noChangeAspect="1"/>
          </p:cNvPicPr>
          <p:nvPr/>
        </p:nvPicPr>
        <p:blipFill>
          <a:blip r:embed="rId5" cstate="print"/>
          <a:stretch>
            <a:fillRect/>
          </a:stretch>
        </p:blipFill>
        <p:spPr>
          <a:xfrm>
            <a:off x="6156176" y="1484784"/>
            <a:ext cx="2592288" cy="1901329"/>
          </a:xfrm>
          <a:prstGeom prst="rect">
            <a:avLst/>
          </a:prstGeom>
          <a:effectLst>
            <a:outerShdw blurRad="50800" dist="38100" dir="10800000" algn="r" rotWithShape="0">
              <a:prstClr val="black">
                <a:alpha val="40000"/>
              </a:prstClr>
            </a:outerShdw>
          </a:effectLst>
        </p:spPr>
      </p:pic>
      <p:pic>
        <p:nvPicPr>
          <p:cNvPr id="6" name="Obrázek 5" descr="1391185023.jpg"/>
          <p:cNvPicPr>
            <a:picLocks noChangeAspect="1"/>
          </p:cNvPicPr>
          <p:nvPr/>
        </p:nvPicPr>
        <p:blipFill>
          <a:blip r:embed="rId6" cstate="print"/>
          <a:stretch>
            <a:fillRect/>
          </a:stretch>
        </p:blipFill>
        <p:spPr>
          <a:xfrm>
            <a:off x="4860032" y="4437112"/>
            <a:ext cx="3807952" cy="2088232"/>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20. Kapitola</a:t>
            </a:r>
            <a:br>
              <a:rPr lang="cs-CZ" b="1" dirty="0" smtClean="0"/>
            </a:br>
            <a:r>
              <a:rPr lang="cs-CZ" b="1" dirty="0" smtClean="0"/>
              <a:t>Komety</a:t>
            </a:r>
            <a:endParaRPr lang="cs-CZ" sz="3300" b="1" dirty="0"/>
          </a:p>
        </p:txBody>
      </p:sp>
      <p:sp>
        <p:nvSpPr>
          <p:cNvPr id="17" name="Zástupný symbol pro obsah 16"/>
          <p:cNvSpPr>
            <a:spLocks noGrp="1"/>
          </p:cNvSpPr>
          <p:nvPr>
            <p:ph idx="1"/>
          </p:nvPr>
        </p:nvSpPr>
        <p:spPr>
          <a:xfrm>
            <a:off x="467544" y="1600200"/>
            <a:ext cx="8208912" cy="4525963"/>
          </a:xfrm>
        </p:spPr>
        <p:txBody>
          <a:bodyPr>
            <a:normAutofit/>
          </a:bodyPr>
          <a:lstStyle/>
          <a:p>
            <a:pPr algn="just">
              <a:buNone/>
            </a:pPr>
            <a:r>
              <a:rPr lang="cs-CZ" sz="1600" dirty="0" smtClean="0"/>
              <a:t>7) Vysvětlit proč se ohon zvláštně otáčí (není vzduch, sluneční vítr) – </a:t>
            </a:r>
            <a:r>
              <a:rPr lang="cs-CZ" sz="1600" b="1" dirty="0" smtClean="0"/>
              <a:t>UKÁZKA</a:t>
            </a:r>
            <a:r>
              <a:rPr lang="cs-CZ" sz="1600" dirty="0" smtClean="0"/>
              <a:t> pomocí fénu</a:t>
            </a:r>
          </a:p>
          <a:p>
            <a:pPr algn="just">
              <a:buNone/>
            </a:pPr>
            <a:r>
              <a:rPr lang="cs-CZ" sz="1600" dirty="0" smtClean="0"/>
              <a:t>8) Výroba komety	</a:t>
            </a:r>
            <a:r>
              <a:rPr lang="cs-CZ" sz="1600" dirty="0" smtClean="0">
                <a:hlinkClick r:id="rId2"/>
              </a:rPr>
              <a:t>https://www.youtube.com/watch?v=gqFb19whY08</a:t>
            </a:r>
            <a:endParaRPr lang="cs-CZ" sz="1600" dirty="0" smtClean="0"/>
          </a:p>
          <a:p>
            <a:pPr algn="just">
              <a:buNone/>
            </a:pPr>
            <a:r>
              <a:rPr lang="cs-CZ" sz="1600" dirty="0" smtClean="0"/>
              <a:t>9) </a:t>
            </a:r>
            <a:r>
              <a:rPr lang="cs-CZ" sz="1600" dirty="0" err="1" smtClean="0"/>
              <a:t>Rosetta</a:t>
            </a:r>
            <a:r>
              <a:rPr lang="cs-CZ" sz="1600" dirty="0" smtClean="0"/>
              <a:t> - sonda vyslaná na kometu, studují JI vědci</a:t>
            </a:r>
          </a:p>
          <a:p>
            <a:pPr algn="just">
              <a:buNone/>
            </a:pPr>
            <a:r>
              <a:rPr lang="cs-CZ" sz="1600" dirty="0" smtClean="0"/>
              <a:t>		</a:t>
            </a:r>
            <a:r>
              <a:rPr lang="cs-CZ" sz="1600" b="1" dirty="0" smtClean="0"/>
              <a:t>start </a:t>
            </a:r>
            <a:r>
              <a:rPr lang="cs-CZ" sz="1600" b="1" dirty="0" err="1" smtClean="0"/>
              <a:t>Rosetta</a:t>
            </a:r>
            <a:r>
              <a:rPr lang="cs-CZ" sz="1600" b="1" dirty="0" smtClean="0"/>
              <a:t> + let</a:t>
            </a:r>
          </a:p>
          <a:p>
            <a:pPr algn="just">
              <a:buNone/>
            </a:pPr>
            <a:r>
              <a:rPr lang="cs-CZ" sz="1600" dirty="0" smtClean="0"/>
              <a:t>		</a:t>
            </a:r>
            <a:r>
              <a:rPr lang="cs-CZ" sz="1600" dirty="0" smtClean="0">
                <a:hlinkClick r:id="rId3"/>
              </a:rPr>
              <a:t>https://www.youtube.com/watch?v=IiEjQSNUiG4</a:t>
            </a:r>
            <a:endParaRPr lang="cs-CZ" sz="1600" dirty="0" smtClean="0"/>
          </a:p>
          <a:p>
            <a:pPr algn="just">
              <a:buNone/>
            </a:pPr>
            <a:r>
              <a:rPr lang="cs-CZ" sz="1600" dirty="0" smtClean="0"/>
              <a:t>		</a:t>
            </a:r>
            <a:r>
              <a:rPr lang="cs-CZ" sz="1600" b="1" dirty="0" err="1" smtClean="0"/>
              <a:t>Rosetta</a:t>
            </a:r>
            <a:r>
              <a:rPr lang="cs-CZ" sz="1600" b="1" dirty="0" smtClean="0"/>
              <a:t> přistání + fotky</a:t>
            </a:r>
          </a:p>
          <a:p>
            <a:pPr algn="just">
              <a:buNone/>
            </a:pPr>
            <a:r>
              <a:rPr lang="cs-CZ" sz="1600" dirty="0" smtClean="0"/>
              <a:t>		</a:t>
            </a:r>
            <a:r>
              <a:rPr lang="cs-CZ" sz="1600" dirty="0" smtClean="0">
                <a:hlinkClick r:id="rId4"/>
              </a:rPr>
              <a:t>https://www.youtube.com/watch?v=bJgsoHdP9Fk</a:t>
            </a:r>
            <a:endParaRPr lang="cs-CZ" sz="1600" dirty="0" smtClean="0"/>
          </a:p>
          <a:p>
            <a:pPr algn="just">
              <a:buNone/>
            </a:pPr>
            <a:r>
              <a:rPr lang="cs-CZ" sz="1600" dirty="0" smtClean="0"/>
              <a:t>10) </a:t>
            </a:r>
            <a:r>
              <a:rPr lang="cs-CZ" sz="1600" b="1" dirty="0" smtClean="0"/>
              <a:t>VIDEA</a:t>
            </a:r>
            <a:r>
              <a:rPr lang="cs-CZ" sz="1600" dirty="0" smtClean="0"/>
              <a:t> Komet</a:t>
            </a:r>
          </a:p>
          <a:p>
            <a:pPr algn="just">
              <a:buNone/>
            </a:pPr>
            <a:r>
              <a:rPr lang="cs-CZ" sz="1600" dirty="0" smtClean="0"/>
              <a:t>		</a:t>
            </a:r>
            <a:r>
              <a:rPr lang="cs-CZ" sz="1600" b="1" dirty="0" smtClean="0"/>
              <a:t>Hale-</a:t>
            </a:r>
            <a:r>
              <a:rPr lang="cs-CZ" sz="1600" b="1" dirty="0" err="1" smtClean="0"/>
              <a:t>Bopp</a:t>
            </a:r>
            <a:r>
              <a:rPr lang="cs-CZ" sz="1600" b="1" dirty="0" smtClean="0"/>
              <a:t> Kometa </a:t>
            </a:r>
            <a:r>
              <a:rPr lang="cs-CZ" sz="1600" dirty="0" smtClean="0">
                <a:hlinkClick r:id="rId5"/>
              </a:rPr>
              <a:t>https://www.youtube.com/watch?v=f2mPlWMpS4U</a:t>
            </a:r>
            <a:endParaRPr lang="cs-CZ" sz="1600" dirty="0" smtClean="0"/>
          </a:p>
          <a:p>
            <a:pPr algn="just">
              <a:buNone/>
            </a:pPr>
            <a:r>
              <a:rPr lang="cs-CZ" sz="1600" dirty="0" smtClean="0"/>
              <a:t>		</a:t>
            </a:r>
            <a:r>
              <a:rPr lang="cs-CZ" sz="1600" b="1" dirty="0" smtClean="0"/>
              <a:t>10 </a:t>
            </a:r>
            <a:r>
              <a:rPr lang="cs-CZ" sz="1600" b="1" dirty="0" err="1" smtClean="0"/>
              <a:t>nej</a:t>
            </a:r>
            <a:r>
              <a:rPr lang="cs-CZ" sz="1600" b="1" dirty="0" smtClean="0"/>
              <a:t> </a:t>
            </a:r>
            <a:r>
              <a:rPr lang="cs-CZ" sz="1600" dirty="0" smtClean="0">
                <a:hlinkClick r:id="rId6"/>
              </a:rPr>
              <a:t>https://www.youtube.com/watch?v=XcEq9O94tLo</a:t>
            </a:r>
            <a:endParaRPr lang="cs-CZ" sz="1600" dirty="0" smtClean="0"/>
          </a:p>
        </p:txBody>
      </p:sp>
      <p:pic>
        <p:nvPicPr>
          <p:cNvPr id="4" name="Obrázek 3" descr="comet_orbit.jpg"/>
          <p:cNvPicPr>
            <a:picLocks noChangeAspect="1"/>
          </p:cNvPicPr>
          <p:nvPr/>
        </p:nvPicPr>
        <p:blipFill>
          <a:blip r:embed="rId7" cstate="print"/>
          <a:stretch>
            <a:fillRect/>
          </a:stretch>
        </p:blipFill>
        <p:spPr>
          <a:xfrm>
            <a:off x="2051720" y="4653136"/>
            <a:ext cx="5256584" cy="1951112"/>
          </a:xfrm>
          <a:prstGeom prst="rect">
            <a:avLst/>
          </a:prstGeom>
          <a:effectLst>
            <a:outerShdw blurRad="50800" dist="38100" dir="10800000" algn="r" rotWithShape="0">
              <a:prstClr val="black">
                <a:alpha val="40000"/>
              </a:prstClr>
            </a:outerShdw>
          </a:effectLst>
        </p:spPr>
      </p:pic>
      <p:pic>
        <p:nvPicPr>
          <p:cNvPr id="5" name="Obrázek 4" descr="rosetta20150619.jpg"/>
          <p:cNvPicPr>
            <a:picLocks noChangeAspect="1"/>
          </p:cNvPicPr>
          <p:nvPr/>
        </p:nvPicPr>
        <p:blipFill>
          <a:blip r:embed="rId8" cstate="print"/>
          <a:stretch>
            <a:fillRect/>
          </a:stretch>
        </p:blipFill>
        <p:spPr>
          <a:xfrm>
            <a:off x="6804248" y="1988840"/>
            <a:ext cx="1905150" cy="187220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Zdroje</a:t>
            </a:r>
            <a:endParaRPr lang="cs-CZ" b="1" dirty="0"/>
          </a:p>
        </p:txBody>
      </p:sp>
      <p:pic>
        <p:nvPicPr>
          <p:cNvPr id="4" name="Zástupný symbol pro obsah 3" descr="youtube.jpg"/>
          <p:cNvPicPr>
            <a:picLocks noGrp="1" noChangeAspect="1"/>
          </p:cNvPicPr>
          <p:nvPr>
            <p:ph idx="1"/>
          </p:nvPr>
        </p:nvPicPr>
        <p:blipFill>
          <a:blip r:embed="rId2" cstate="print"/>
          <a:stretch>
            <a:fillRect/>
          </a:stretch>
        </p:blipFill>
        <p:spPr>
          <a:xfrm>
            <a:off x="1115616" y="1412776"/>
            <a:ext cx="2736304" cy="1354470"/>
          </a:xfrm>
          <a:effectLst>
            <a:outerShdw blurRad="50800" dist="38100" dir="10800000" algn="r" rotWithShape="0">
              <a:prstClr val="black">
                <a:alpha val="40000"/>
              </a:prstClr>
            </a:outerShdw>
          </a:effectLst>
        </p:spPr>
      </p:pic>
      <p:pic>
        <p:nvPicPr>
          <p:cNvPr id="5" name="Obrázek 4" descr="cosmos-a-spacetime-odyssey.jpeg"/>
          <p:cNvPicPr>
            <a:picLocks noChangeAspect="1"/>
          </p:cNvPicPr>
          <p:nvPr/>
        </p:nvPicPr>
        <p:blipFill>
          <a:blip r:embed="rId3" cstate="print"/>
          <a:stretch>
            <a:fillRect/>
          </a:stretch>
        </p:blipFill>
        <p:spPr>
          <a:xfrm>
            <a:off x="6948264" y="2924944"/>
            <a:ext cx="1152128" cy="1512168"/>
          </a:xfrm>
          <a:prstGeom prst="rect">
            <a:avLst/>
          </a:prstGeom>
          <a:effectLst>
            <a:outerShdw blurRad="50800" dist="38100" dir="10800000" algn="r" rotWithShape="0">
              <a:prstClr val="black">
                <a:alpha val="40000"/>
              </a:prstClr>
            </a:outerShdw>
          </a:effectLst>
        </p:spPr>
      </p:pic>
      <p:pic>
        <p:nvPicPr>
          <p:cNvPr id="6" name="Obrázek 5" descr="51D+waqOzOL.jpg"/>
          <p:cNvPicPr>
            <a:picLocks noChangeAspect="1"/>
          </p:cNvPicPr>
          <p:nvPr/>
        </p:nvPicPr>
        <p:blipFill>
          <a:blip r:embed="rId4" cstate="print"/>
          <a:stretch>
            <a:fillRect/>
          </a:stretch>
        </p:blipFill>
        <p:spPr>
          <a:xfrm>
            <a:off x="6948264" y="1268760"/>
            <a:ext cx="1176467" cy="1512168"/>
          </a:xfrm>
          <a:prstGeom prst="rect">
            <a:avLst/>
          </a:prstGeom>
          <a:effectLst>
            <a:outerShdw blurRad="50800" dist="38100" dir="10800000" algn="r" rotWithShape="0">
              <a:prstClr val="black">
                <a:alpha val="40000"/>
              </a:prstClr>
            </a:outerShdw>
          </a:effectLst>
        </p:spPr>
      </p:pic>
      <p:pic>
        <p:nvPicPr>
          <p:cNvPr id="7" name="Obrázek 6" descr="the_universe_tv_series-564581561-large.jpg"/>
          <p:cNvPicPr>
            <a:picLocks noChangeAspect="1"/>
          </p:cNvPicPr>
          <p:nvPr/>
        </p:nvPicPr>
        <p:blipFill>
          <a:blip r:embed="rId5" cstate="print"/>
          <a:stretch>
            <a:fillRect/>
          </a:stretch>
        </p:blipFill>
        <p:spPr>
          <a:xfrm>
            <a:off x="5580112" y="2924944"/>
            <a:ext cx="1152128" cy="1512168"/>
          </a:xfrm>
          <a:prstGeom prst="rect">
            <a:avLst/>
          </a:prstGeom>
          <a:effectLst>
            <a:outerShdw blurRad="50800" dist="38100" dir="10800000" algn="r" rotWithShape="0">
              <a:prstClr val="black">
                <a:alpha val="40000"/>
              </a:prstClr>
            </a:outerShdw>
          </a:effectLst>
        </p:spPr>
      </p:pic>
      <p:pic>
        <p:nvPicPr>
          <p:cNvPr id="8" name="Obrázek 7" descr="Wormhole.jpg"/>
          <p:cNvPicPr>
            <a:picLocks noChangeAspect="1"/>
          </p:cNvPicPr>
          <p:nvPr/>
        </p:nvPicPr>
        <p:blipFill>
          <a:blip r:embed="rId6" cstate="print"/>
          <a:stretch>
            <a:fillRect/>
          </a:stretch>
        </p:blipFill>
        <p:spPr>
          <a:xfrm>
            <a:off x="5580112" y="1268760"/>
            <a:ext cx="1152128" cy="1512168"/>
          </a:xfrm>
          <a:prstGeom prst="rect">
            <a:avLst/>
          </a:prstGeom>
          <a:effectLst>
            <a:outerShdw blurRad="50800" dist="38100" dir="10800000" algn="r" rotWithShape="0">
              <a:prstClr val="black">
                <a:alpha val="40000"/>
              </a:prstClr>
            </a:outerShdw>
          </a:effectLst>
        </p:spPr>
      </p:pic>
      <p:pic>
        <p:nvPicPr>
          <p:cNvPr id="9" name="Obrázek 8" descr="pinterest-logo.jpg"/>
          <p:cNvPicPr>
            <a:picLocks noChangeAspect="1"/>
          </p:cNvPicPr>
          <p:nvPr/>
        </p:nvPicPr>
        <p:blipFill>
          <a:blip r:embed="rId7" cstate="print"/>
          <a:stretch>
            <a:fillRect/>
          </a:stretch>
        </p:blipFill>
        <p:spPr>
          <a:xfrm>
            <a:off x="899592" y="2996952"/>
            <a:ext cx="3240360" cy="1034641"/>
          </a:xfrm>
          <a:prstGeom prst="rect">
            <a:avLst/>
          </a:prstGeom>
          <a:effectLst>
            <a:outerShdw blurRad="50800" dist="38100" dir="10800000" algn="r" rotWithShape="0">
              <a:prstClr val="black">
                <a:alpha val="40000"/>
              </a:prstClr>
            </a:outerShdw>
          </a:effectLst>
        </p:spPr>
      </p:pic>
      <p:pic>
        <p:nvPicPr>
          <p:cNvPr id="10" name="Obrázek 9" descr="knížky.png"/>
          <p:cNvPicPr>
            <a:picLocks noChangeAspect="1"/>
          </p:cNvPicPr>
          <p:nvPr/>
        </p:nvPicPr>
        <p:blipFill>
          <a:blip r:embed="rId8" cstate="print"/>
          <a:stretch>
            <a:fillRect/>
          </a:stretch>
        </p:blipFill>
        <p:spPr>
          <a:xfrm>
            <a:off x="1833258" y="4581128"/>
            <a:ext cx="5187014" cy="206084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TotalTime>
  <Words>4478</Words>
  <Application>Microsoft Office PowerPoint</Application>
  <PresentationFormat>Předvádění na obrazovce (4:3)</PresentationFormat>
  <Paragraphs>544</Paragraphs>
  <Slides>102</Slides>
  <Notes>0</Notes>
  <HiddenSlides>0</HiddenSlides>
  <MMClips>0</MMClips>
  <ScaleCrop>false</ScaleCrop>
  <HeadingPairs>
    <vt:vector size="4" baseType="variant">
      <vt:variant>
        <vt:lpstr>Motiv</vt:lpstr>
      </vt:variant>
      <vt:variant>
        <vt:i4>1</vt:i4>
      </vt:variant>
      <vt:variant>
        <vt:lpstr>Nadpisy snímků</vt:lpstr>
      </vt:variant>
      <vt:variant>
        <vt:i4>102</vt:i4>
      </vt:variant>
    </vt:vector>
  </HeadingPairs>
  <TitlesOfParts>
    <vt:vector size="103" baseType="lpstr">
      <vt:lpstr>Motiv sady Office</vt:lpstr>
      <vt:lpstr>M A L Ý   V Ě D E C</vt:lpstr>
      <vt:lpstr>Co bychom s dětmi mohli dělat?</vt:lpstr>
      <vt:lpstr>Co bychom s dětmi mohli dělat?</vt:lpstr>
      <vt:lpstr>Co bychom s dětmi mohli dělat?</vt:lpstr>
      <vt:lpstr>Co bychom s dětmi mohli dělat?</vt:lpstr>
      <vt:lpstr>Co bychom s nimi mohli dělat?</vt:lpstr>
      <vt:lpstr>Co bychom s dětmi mohli dělat?</vt:lpstr>
      <vt:lpstr>Co bychom s dětmi mohli dělat?</vt:lpstr>
      <vt:lpstr>Povídat si…</vt:lpstr>
      <vt:lpstr>Povídat si…</vt:lpstr>
      <vt:lpstr>Povídat si…</vt:lpstr>
      <vt:lpstr>Povídat si…</vt:lpstr>
      <vt:lpstr>Povídat si…</vt:lpstr>
      <vt:lpstr>Povídat si…</vt:lpstr>
      <vt:lpstr>Povídat si…</vt:lpstr>
      <vt:lpstr>Co spojuje věci…</vt:lpstr>
      <vt:lpstr>Co spojuje věci…</vt:lpstr>
      <vt:lpstr>Když máme štěstí…</vt:lpstr>
      <vt:lpstr>Když máme štěstí…</vt:lpstr>
      <vt:lpstr>Když máme štěstí…</vt:lpstr>
      <vt:lpstr>Když máme štěstí…</vt:lpstr>
      <vt:lpstr>Děti jsou vědci…</vt:lpstr>
      <vt:lpstr>Děti jsou vědci…</vt:lpstr>
      <vt:lpstr>Děti jsou vědci…</vt:lpstr>
      <vt:lpstr>Děti jsou vědci…</vt:lpstr>
      <vt:lpstr>Děti jsou vědci…</vt:lpstr>
      <vt:lpstr>Děti jsou vědci…</vt:lpstr>
      <vt:lpstr>P Ř Í B Ě H</vt:lpstr>
      <vt:lpstr>P Ř Í B Ě H</vt:lpstr>
      <vt:lpstr>P Ř Í B Ě H</vt:lpstr>
      <vt:lpstr>P Ř Í B Ě H</vt:lpstr>
      <vt:lpstr>Inspirace</vt:lpstr>
      <vt:lpstr>Inspirace</vt:lpstr>
      <vt:lpstr>Inspirace</vt:lpstr>
      <vt:lpstr>Inspirace</vt:lpstr>
      <vt:lpstr>Malý vědec</vt:lpstr>
      <vt:lpstr>Témata</vt:lpstr>
      <vt:lpstr>Témata</vt:lpstr>
      <vt:lpstr>Témata</vt:lpstr>
      <vt:lpstr>Témata</vt:lpstr>
      <vt:lpstr>Témata</vt:lpstr>
      <vt:lpstr>Témata</vt:lpstr>
      <vt:lpstr>Témata</vt:lpstr>
      <vt:lpstr>Snímek 44</vt:lpstr>
      <vt:lpstr>1. kapitola Údiv</vt:lpstr>
      <vt:lpstr>1. kapitola Údiv</vt:lpstr>
      <vt:lpstr>1. kapitola Údiv</vt:lpstr>
      <vt:lpstr>2. kapitola Nový kamarád a stavba raketoplánu</vt:lpstr>
      <vt:lpstr>2. kapitola Nový kamarád a stavba raketoplánu</vt:lpstr>
      <vt:lpstr>2. kapitola Nový kamarád a stavba raketoplánu</vt:lpstr>
      <vt:lpstr>3. kapitola Marťánkova záludná otázka</vt:lpstr>
      <vt:lpstr>3. kapitola Marťánkova záludná otázka</vt:lpstr>
      <vt:lpstr>3. kapitola Marťánkova záludná otázka</vt:lpstr>
      <vt:lpstr>4. kapitola Měsíc</vt:lpstr>
      <vt:lpstr>4. kapitola Měsíc</vt:lpstr>
      <vt:lpstr>4. kapitola Měsíc</vt:lpstr>
      <vt:lpstr>5. kapitola Výlet za Sluníčkem do muzea</vt:lpstr>
      <vt:lpstr>5. kapitola Výlet za Sluníčkem do muzea</vt:lpstr>
      <vt:lpstr>5. kapitola Výlet za Sluníčkem do muzea</vt:lpstr>
      <vt:lpstr>6. kapitola Hvězdy jako kuchařky</vt:lpstr>
      <vt:lpstr>6. kapitola Hvězdy jako kuchařky</vt:lpstr>
      <vt:lpstr>6. kapitola Hvězdy jako kuchařky</vt:lpstr>
      <vt:lpstr>7. kapitola Proč máme den a noc?</vt:lpstr>
      <vt:lpstr>7. kapitola Proč máme den a noc?</vt:lpstr>
      <vt:lpstr>8. kapitola Proč se mění roční období?</vt:lpstr>
      <vt:lpstr>8. kapitola Proč se mění roční období?</vt:lpstr>
      <vt:lpstr>9. Kapitola Záhadná příroda a experimenty se světlem</vt:lpstr>
      <vt:lpstr>9. Kapitola Záhadná příroda a experimenty se světlem</vt:lpstr>
      <vt:lpstr>10. Kapitola Co je to duha?</vt:lpstr>
      <vt:lpstr>10. Kapitola Co je to duha?</vt:lpstr>
      <vt:lpstr>11. Kapitola Co je tedy světlo?</vt:lpstr>
      <vt:lpstr>11. Kapitola Co je tedy světlo?</vt:lpstr>
      <vt:lpstr>12. Kapitola Proč vidíme barvy?</vt:lpstr>
      <vt:lpstr>12. Kapitola Proč vidíme barvy?</vt:lpstr>
      <vt:lpstr>13. Kapitola Cesta k počátku vesmíru č. 1</vt:lpstr>
      <vt:lpstr>13. Kapitola Cesta k počátku vesmíru č. 1</vt:lpstr>
      <vt:lpstr>13. Kapitola Cesta k počátku vesmíru č. 1</vt:lpstr>
      <vt:lpstr>14. Kapitola Cesta k počátku vesmíru č. 2</vt:lpstr>
      <vt:lpstr>14. Kapitola Cesta k počátku vesmíru č. 2</vt:lpstr>
      <vt:lpstr>14. Kapitola Cesta k počátku vesmíru č. 2</vt:lpstr>
      <vt:lpstr>15. Kapitola Cesta k počátku vesmíru č. 3</vt:lpstr>
      <vt:lpstr>15. Kapitola Cesta k počátku vesmíru č. 3</vt:lpstr>
      <vt:lpstr>15. Kapitola Cesta k počátku vesmíru č. 3</vt:lpstr>
      <vt:lpstr>16. Kapitola Silvestrovská noc</vt:lpstr>
      <vt:lpstr>16. Kapitola Silvestrovská noc</vt:lpstr>
      <vt:lpstr>17. Kapitola Kde bydlíme a co všechno  v tom velkém vesmíru najdeme</vt:lpstr>
      <vt:lpstr>17. Kapitola Kde bydlíme a co všechno  v tom velkém vesmíru najdeme</vt:lpstr>
      <vt:lpstr>17. Kapitola Kde bydlíme a co všechno  v tom velkém vesmíru najdeme</vt:lpstr>
      <vt:lpstr>Snímek 89</vt:lpstr>
      <vt:lpstr>18. Kapitola Do hlubin vesmíru po stopách mimozemšťanů</vt:lpstr>
      <vt:lpstr>18. Kapitola  Do hlubin vesmíru po stopách mimozemšťanů</vt:lpstr>
      <vt:lpstr>18. Kapitola  Do hlubin vesmíru po stopách mimozemšťanů</vt:lpstr>
      <vt:lpstr>19. Kapitola Vesmírný vzkaz v lahvi</vt:lpstr>
      <vt:lpstr>19. Kapitola Vesmírný vzkaz v lahvi</vt:lpstr>
      <vt:lpstr>19. Kapitola Vesmírný vzkaz v lahvi</vt:lpstr>
      <vt:lpstr>20. Kapitola Komety</vt:lpstr>
      <vt:lpstr>20. Kapitola Komety</vt:lpstr>
      <vt:lpstr>20. Kapitola Komety</vt:lpstr>
      <vt:lpstr>Zdroje</vt:lpstr>
      <vt:lpstr>Snímek 100</vt:lpstr>
      <vt:lpstr>Snímek 101</vt:lpstr>
      <vt:lpstr>Snímek 102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A L Ý   V Ě D E C</dc:title>
  <dc:creator>tefe</dc:creator>
  <cp:lastModifiedBy>tefentb</cp:lastModifiedBy>
  <cp:revision>103</cp:revision>
  <dcterms:created xsi:type="dcterms:W3CDTF">2017-03-12T10:49:40Z</dcterms:created>
  <dcterms:modified xsi:type="dcterms:W3CDTF">2017-04-01T13:45:49Z</dcterms:modified>
</cp:coreProperties>
</file>