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notesSlides/_rels/notesSlide6.xml.rels" ContentType="application/vnd.openxmlformats-package.relationships+xml"/>
  <Override PartName="/ppt/notesSlides/notesSlide6.xml" ContentType="application/vnd.openxmlformats-officedocument.presentationml.notesSlide+xml"/>
  <Override PartName="/ppt/media/image1.jpeg" ContentType="image/jpeg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přesun snímku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cs-CZ" sz="2000" spc="-1" strike="noStrike">
                <a:latin typeface="Arial"/>
              </a:rPr>
              <a:t>Klikněte pro úpravu formátu komentářů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cs-CZ" sz="1400" spc="-1" strike="noStrike">
                <a:latin typeface="Times New Roman"/>
              </a:rPr>
              <a:t>&lt;záhlaví&gt;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cs-CZ" sz="1400" spc="-1" strike="noStrike">
                <a:latin typeface="Times New Roman"/>
              </a:rPr>
              <a:t>&lt;datum/čas&gt;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cs-CZ" sz="1400" spc="-1" strike="noStrike">
                <a:latin typeface="Times New Roman"/>
              </a:rPr>
              <a:t>&lt;zápatí&gt;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12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C8B59C0B-3D5C-43B8-A126-C975DABD4A44}" type="slidenum">
              <a:rPr b="0" lang="cs-CZ" sz="1400" spc="-1" strike="noStrike">
                <a:latin typeface="Times New Roman"/>
              </a:rPr>
              <a:t>&lt;číslo&gt;</a:t>
            </a:fld>
            <a:endParaRPr b="0" lang="cs-CZ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cs-CZ" sz="2000" spc="-1" strike="noStrike">
              <a:latin typeface="Arial"/>
            </a:endParaRPr>
          </a:p>
        </p:txBody>
      </p:sp>
      <p:sp>
        <p:nvSpPr>
          <p:cNvPr id="151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E26412BB-03BC-4845-99C2-9FF1E2AAA887}" type="slidenum">
              <a:rPr b="0" lang="cs-CZ" sz="1200" spc="-1" strike="noStrike">
                <a:solidFill>
                  <a:srgbClr val="000000"/>
                </a:solidFill>
                <a:latin typeface="+mn-lt"/>
                <a:ea typeface="+mn-ea"/>
              </a:rPr>
              <a:t>&lt;číslo&gt;</a:t>
            </a:fld>
            <a:endParaRPr b="0" lang="cs-CZ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163080"/>
            <a:ext cx="11756160" cy="1142640"/>
          </a:xfrm>
          <a:prstGeom prst="rect">
            <a:avLst/>
          </a:prstGeom>
          <a:solidFill>
            <a:srgbClr val="e74c3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9144000" y="6204600"/>
            <a:ext cx="3047760" cy="489600"/>
          </a:xfrm>
          <a:prstGeom prst="rect">
            <a:avLst/>
          </a:prstGeom>
          <a:solidFill>
            <a:srgbClr val="e74c3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1088280" y="6204600"/>
            <a:ext cx="7837560" cy="489600"/>
          </a:xfrm>
          <a:prstGeom prst="rect">
            <a:avLst/>
          </a:prstGeom>
          <a:solidFill>
            <a:srgbClr val="bdc3c7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217440" y="6204600"/>
            <a:ext cx="652680" cy="489600"/>
          </a:xfrm>
          <a:prstGeom prst="rect">
            <a:avLst/>
          </a:prstGeom>
          <a:solidFill>
            <a:srgbClr val="f44336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838080" y="454680"/>
            <a:ext cx="105148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cs-CZ" sz="1800" spc="-1" strike="noStrike">
                <a:latin typeface="Arial"/>
              </a:rPr>
              <a:t>Klikněte pro úpravu formátu textu nadpisu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0" y="163080"/>
            <a:ext cx="11756160" cy="1142640"/>
          </a:xfrm>
          <a:prstGeom prst="rect">
            <a:avLst/>
          </a:prstGeom>
          <a:solidFill>
            <a:srgbClr val="e74c3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2"/>
          <p:cNvSpPr/>
          <p:nvPr/>
        </p:nvSpPr>
        <p:spPr>
          <a:xfrm>
            <a:off x="9144000" y="6204600"/>
            <a:ext cx="3047760" cy="489600"/>
          </a:xfrm>
          <a:prstGeom prst="rect">
            <a:avLst/>
          </a:prstGeom>
          <a:solidFill>
            <a:srgbClr val="e74c3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CustomShape 3"/>
          <p:cNvSpPr/>
          <p:nvPr/>
        </p:nvSpPr>
        <p:spPr>
          <a:xfrm>
            <a:off x="1088280" y="6204600"/>
            <a:ext cx="7837560" cy="489600"/>
          </a:xfrm>
          <a:prstGeom prst="rect">
            <a:avLst/>
          </a:prstGeom>
          <a:solidFill>
            <a:srgbClr val="bdc3c7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CustomShape 4"/>
          <p:cNvSpPr/>
          <p:nvPr/>
        </p:nvSpPr>
        <p:spPr>
          <a:xfrm>
            <a:off x="217440" y="6204600"/>
            <a:ext cx="652680" cy="489600"/>
          </a:xfrm>
          <a:prstGeom prst="rect">
            <a:avLst/>
          </a:prstGeom>
          <a:solidFill>
            <a:srgbClr val="f44336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PlaceHolder 5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 fontScale="60000"/>
          </a:bodyPr>
          <a:p>
            <a:pPr algn="ctr">
              <a:lnSpc>
                <a:spcPct val="90000"/>
              </a:lnSpc>
            </a:pPr>
            <a:r>
              <a:rPr b="0" lang="cs-CZ" sz="6000" spc="-1" strike="noStrike">
                <a:solidFill>
                  <a:srgbClr val="000000"/>
                </a:solidFill>
                <a:latin typeface="Calibri Light"/>
              </a:rPr>
              <a:t>Výzva č. 02_19_075 Inkluzivní vzdělávání pro sociálně vyloučené lokality II (SVL II)</a:t>
            </a:r>
            <a:endParaRPr b="0" lang="cs-CZ" sz="6000" spc="-1" strike="noStrike">
              <a:latin typeface="Arial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1523880" y="4553640"/>
            <a:ext cx="9143280" cy="703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PS Financování, 7.3.2019 Žatec</a:t>
            </a:r>
            <a:endParaRPr b="0" lang="cs-CZ" sz="2400" spc="-1" strike="noStrike">
              <a:latin typeface="Arial"/>
            </a:endParaRPr>
          </a:p>
        </p:txBody>
      </p:sp>
      <p:pic>
        <p:nvPicPr>
          <p:cNvPr id="130" name="" descr=""/>
          <p:cNvPicPr/>
          <p:nvPr/>
        </p:nvPicPr>
        <p:blipFill>
          <a:blip r:embed="rId1"/>
          <a:stretch/>
        </p:blipFill>
        <p:spPr>
          <a:xfrm>
            <a:off x="1080000" y="5091480"/>
            <a:ext cx="4609800" cy="10285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Děkuji za pozornost.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endParaRPr b="0" lang="cs-CZ" sz="18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Alexander Olah</a:t>
            </a:r>
            <a:endParaRPr b="0" lang="cs-CZ" sz="28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MAS Vladař, o. p. s. </a:t>
            </a:r>
            <a:endParaRPr b="0" lang="cs-CZ" sz="28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608121375</a:t>
            </a:r>
            <a:endParaRPr b="0" lang="cs-CZ" sz="28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alexander.olah@vladar.cz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838080" y="365040"/>
            <a:ext cx="10514880" cy="622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85000"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Základní údaje o výzvě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pro obce, spolupracující s Agenturou v koordinovaném přístupu k sociálně vyloučeným lokalitám nebo v režimu vzdálené podpory</a:t>
            </a:r>
            <a:endParaRPr b="0" lang="cs-C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pro kraje, na jejichž území se nacházejí sociálně vyloučené lokality</a:t>
            </a:r>
            <a:endParaRPr b="0" lang="cs-C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vyhlášena 21.1.2019 – 30.6.2020</a:t>
            </a:r>
            <a:endParaRPr b="0" lang="cs-C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individuální projekt na 18 – 36 měsíců</a:t>
            </a:r>
            <a:endParaRPr b="0" lang="cs-C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3 – 100 milionů Kč na jeden projekt</a:t>
            </a:r>
            <a:endParaRPr b="0" lang="cs-C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ex-ante financování</a:t>
            </a:r>
            <a:endParaRPr b="0" lang="cs-C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spoluúčast: obce 5%, NNO 0%</a:t>
            </a:r>
            <a:endParaRPr b="0" lang="cs-C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nesmí se překrývat s projektem v OPVVV KPSVL I.</a:t>
            </a:r>
            <a:endParaRPr b="0" lang="cs-C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oprávnění žadatelé: obce, svazky a sdružení obcí, kraje, NNO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838080" y="365040"/>
            <a:ext cx="10514880" cy="58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76000"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Cílové skupiny výzvy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838080" y="2207520"/>
            <a:ext cx="10514880" cy="396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žáci/děti ze socioekonomicky znevýhodněného a kulturně odlišného prostředí</a:t>
            </a:r>
            <a:endParaRPr b="0" lang="cs-C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jejich rodiče a jiní zákonní zástupci</a:t>
            </a:r>
            <a:endParaRPr b="0" lang="cs-C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pracovníci a vedoucí škol a školských zařízení</a:t>
            </a:r>
            <a:endParaRPr b="0" lang="cs-C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pracovníci a dobrovolníci v organizacích, pracujících s dětmi/žáky </a:t>
            </a:r>
            <a:endParaRPr b="0" lang="cs-C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zaměstnanci veřejné správy a zřizovatelů škol a školských zaříízení</a:t>
            </a:r>
            <a:endParaRPr b="0" lang="cs-C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veřejnost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838080" y="365040"/>
            <a:ext cx="10514880" cy="742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Podporované aktivity výzvy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838080" y="1219320"/>
            <a:ext cx="10514880" cy="49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91000"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cs-CZ" sz="2800" spc="-1" strike="noStrike">
                <a:solidFill>
                  <a:srgbClr val="000000"/>
                </a:solidFill>
                <a:latin typeface="Calibri"/>
              </a:rPr>
              <a:t>I. Povinné aktivity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a) obec: 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-řízení projektu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-podpora obce při zavádění inkluzívního vzdělávání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b) NNO: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-řízení projektu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cs-CZ" sz="2800" spc="-1" strike="noStrike">
                <a:solidFill>
                  <a:srgbClr val="000000"/>
                </a:solidFill>
                <a:latin typeface="Calibri"/>
              </a:rPr>
              <a:t>II. Povinně volitelné aktivity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(alespoň jednu)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-předškolní vzdělávání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-prevence školní neúspěšnosti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-personální podpora inkluzívního vzdělávání ve školách a školských poradenských pracovištích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838080" y="365040"/>
            <a:ext cx="10514880" cy="63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88000"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Vyloučené aktivity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adaptační kurzy, soustředění, atp.</a:t>
            </a:r>
            <a:endParaRPr b="0" lang="cs-C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kroužky, pokud nejsou zaměřeny primárně na rozvoj občanských a sociálních kompetencí</a:t>
            </a:r>
            <a:endParaRPr b="0" lang="cs-C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vznik a vybavování neformálních volnočasových zařízení/klubů</a:t>
            </a:r>
            <a:endParaRPr b="0" lang="cs-C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příprava, tvorba a realizace nových vzdělávacích kurzů příjemcem (vzdělávací kurzy lze jen nakupovat, nemusejí být akreditované)</a:t>
            </a:r>
            <a:endParaRPr b="0" lang="cs-C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pořizování vybavení a nábytku</a:t>
            </a:r>
            <a:endParaRPr b="0" lang="cs-C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zhodnocování budov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792000" y="352440"/>
            <a:ext cx="10514880" cy="101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37000"/>
          </a:bodyPr>
          <a:p>
            <a:pPr>
              <a:lnSpc>
                <a:spcPct val="90000"/>
              </a:lnSpc>
            </a:pPr>
            <a:r>
              <a:rPr b="1" lang="cs-CZ" sz="4400" spc="-1" strike="noStrike">
                <a:solidFill>
                  <a:srgbClr val="000000"/>
                </a:solidFill>
                <a:latin typeface="Calibri Light"/>
              </a:rPr>
              <a:t>Podpora obce při zavádění inkluzivního vzdělávání (povinná)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838080" y="2124360"/>
            <a:ext cx="10514880" cy="37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91000"/>
          </a:bodyPr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-semináře, debaty, osvětové aktivity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-studijní cesty/stáže do zemí EU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-rozvoj úředníků samosprávy v oblasti inkluze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-koordinátor inkluze pro obec / svazek či sdružení obcí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-metodik asistentů pedagoga a školních asistentů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-koordinační platformy a platformy sdílení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 </a:t>
            </a:r>
            <a:r>
              <a:rPr b="1" lang="cs-CZ" sz="4400" spc="-1" strike="noStrike">
                <a:solidFill>
                  <a:srgbClr val="000000"/>
                </a:solidFill>
                <a:latin typeface="Calibri Light"/>
              </a:rPr>
              <a:t>Předškolní vzdělávání</a:t>
            </a:r>
            <a:br/>
            <a:endParaRPr b="0" lang="cs-CZ" sz="4400" spc="-1" strike="noStrike">
              <a:latin typeface="Arial"/>
            </a:endParaRPr>
          </a:p>
        </p:txBody>
      </p:sp>
      <p:sp>
        <p:nvSpPr>
          <p:cNvPr id="142" name="CustomShape 2"/>
          <p:cNvSpPr/>
          <p:nvPr/>
        </p:nvSpPr>
        <p:spPr>
          <a:xfrm>
            <a:off x="838080" y="2484720"/>
            <a:ext cx="10514880" cy="369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-aktivity zaměřené na vzdělávání a rozvoj dětí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-aktivity zaměřené na rozvoj rodičovských dovedností, vzdělávání rodičů, poradenství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-aktivity zaměřené na rozvoj a vzdělávání pedagogických pracovníků v MŠ a pracovníků v předškolních klubech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55000"/>
          </a:bodyPr>
          <a:p>
            <a:pPr>
              <a:lnSpc>
                <a:spcPct val="90000"/>
              </a:lnSpc>
            </a:pPr>
            <a:r>
              <a:rPr b="1" lang="cs-CZ" sz="4400" spc="-1" strike="noStrike">
                <a:solidFill>
                  <a:srgbClr val="000000"/>
                </a:solidFill>
                <a:latin typeface="Calibri Light"/>
              </a:rPr>
              <a:t>Prevence školní neúspěšnosti (žáků ZŠ a SŠ)</a:t>
            </a:r>
            <a:br/>
            <a:endParaRPr b="0" lang="cs-CZ" sz="4400" spc="-1" strike="noStrike"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74000"/>
          </a:bodyPr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-doučování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-starší kamarád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-vrstevnické vzdělávání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-vzdělávací aktivity o prázdninách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-kroužky, zaměřené na rozvoj klíčových gramotností (čtenářská, finanční, environmentální…) a sociálních a občanských kompetencí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-návštěvy mezi školami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-kariérové poradenství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-podpora rodičům a jejich zapojování do aktivit škol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-koordinátor inkluze na škole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-diskuzní výjezdy PP 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55000"/>
          </a:bodyPr>
          <a:p>
            <a:pPr>
              <a:lnSpc>
                <a:spcPct val="90000"/>
              </a:lnSpc>
            </a:pPr>
            <a:r>
              <a:rPr b="1" lang="cs-CZ" sz="4400" spc="-1" strike="noStrike">
                <a:solidFill>
                  <a:srgbClr val="000000"/>
                </a:solidFill>
                <a:latin typeface="Calibri Light"/>
              </a:rPr>
              <a:t>Personální podpora inkluzívního vzdělávání na školách</a:t>
            </a:r>
            <a:br/>
            <a:endParaRPr b="0" lang="cs-CZ" sz="4400" spc="-1" strike="noStrike">
              <a:latin typeface="Arial"/>
            </a:endParaRPr>
          </a:p>
        </p:txBody>
      </p:sp>
      <p:sp>
        <p:nvSpPr>
          <p:cNvPr id="146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-školní asistent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-školní psycholog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-školní speciální pedagog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-školní sociální pedagog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-psycholog do školského poradenského zařízení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-speciální pedagog do školského poradenského zařízení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-sociální pedagog do školského poradenského zařízení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931</TotalTime>
  <Application>LibreOffice/6.1.5.2$Linux_X86_64 LibreOffice_project/10$Build-2</Application>
  <Words>487</Words>
  <Paragraphs>82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2019-02-20T08:48:06Z</dcterms:created>
  <dc:creator>Bronislav Podlaha</dc:creator>
  <dc:description/>
  <dc:language>cs-CZ</dc:language>
  <cp:lastModifiedBy/>
  <dcterms:modified xsi:type="dcterms:W3CDTF">2019-03-07T11:09:40Z</dcterms:modified>
  <cp:revision>9</cp:revision>
  <dc:subject/>
  <dc:title>Výzva č. 02_19_075 Inkluzivní vzdělávání pro sociálně vyloučené lokality II (SVL II)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Širokoúhlá obrazovka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10</vt:i4>
  </property>
</Properties>
</file>