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40000" y="5996160"/>
            <a:ext cx="91800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40000" y="599616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243760" y="599616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643920" y="468000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747480" y="468000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540000" y="599616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643920" y="599616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747480" y="599616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2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330000"/>
            <a:ext cx="9360000" cy="41731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2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40000" y="599616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2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243760" y="599616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40000" y="5996160"/>
            <a:ext cx="91800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40000" y="5996160"/>
            <a:ext cx="91800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40000" y="599616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243760" y="599616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643920" y="468000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747480" y="468000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540000" y="599616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643920" y="599616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747480" y="5996160"/>
            <a:ext cx="29556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330000"/>
            <a:ext cx="9360000" cy="41731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2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0000" y="599616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243760" y="599616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000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243760" y="4680000"/>
            <a:ext cx="447948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0000" y="5996160"/>
            <a:ext cx="9180000" cy="1201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Klikněte pro úpravu formátu textu nadpisu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Klikněte pro úpravu formátu textu osnovy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0" lang="cs-CZ" sz="2200" spc="-1" strike="noStrike">
                <a:solidFill>
                  <a:srgbClr val="1c1c1c"/>
                </a:solidFill>
                <a:latin typeface="Source Sans Pro Light"/>
              </a:rPr>
              <a:t>Druhá úroveň</a:t>
            </a:r>
            <a:endParaRPr b="0" lang="cs-CZ" sz="220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cs-CZ" sz="1800" spc="-1" strike="noStrike">
                <a:solidFill>
                  <a:srgbClr val="1c1c1c"/>
                </a:solidFill>
                <a:latin typeface="Source Sans Pro Light"/>
              </a:rPr>
              <a:t>Třetí úroveň</a:t>
            </a:r>
            <a:endParaRPr b="0" lang="cs-CZ" sz="180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cs-CZ" sz="1600" spc="-1" strike="noStrike">
                <a:solidFill>
                  <a:srgbClr val="1c1c1c"/>
                </a:solidFill>
                <a:latin typeface="Source Sans Pro Light"/>
              </a:rPr>
              <a:t>Čtvrtá úroveň osnovy</a:t>
            </a:r>
            <a:endParaRPr b="0" lang="cs-CZ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cs-CZ" sz="1600" spc="-1" strike="noStrike">
                <a:solidFill>
                  <a:srgbClr val="1c1c1c"/>
                </a:solidFill>
                <a:latin typeface="Source Sans Pro Light"/>
              </a:rPr>
              <a:t>Pátá úroveň osnovy</a:t>
            </a:r>
            <a:endParaRPr b="0" lang="cs-CZ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cs-CZ" sz="1600" spc="-1" strike="noStrike">
                <a:solidFill>
                  <a:srgbClr val="1c1c1c"/>
                </a:solidFill>
                <a:latin typeface="Source Sans Pro Light"/>
              </a:rPr>
              <a:t>Šestá úroveň</a:t>
            </a:r>
            <a:endParaRPr b="0" lang="cs-CZ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cs-CZ" sz="1600" spc="-1" strike="noStrike">
                <a:solidFill>
                  <a:srgbClr val="1c1c1c"/>
                </a:solidFill>
                <a:latin typeface="Source Sans Pro Light"/>
              </a:rPr>
              <a:t>Sedmá úroveň</a:t>
            </a:r>
            <a:endParaRPr b="0" lang="cs-CZ" sz="16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/>
            <a:r>
              <a:rPr b="1" lang="cs-CZ" sz="1800" spc="-1" strike="noStrike">
                <a:solidFill>
                  <a:srgbClr val="ffffff"/>
                </a:solidFill>
                <a:latin typeface="Source Sans Pro Black"/>
              </a:rPr>
              <a:t>&lt;datum/čas&gt;</a:t>
            </a:r>
            <a:endParaRPr b="1" lang="cs-CZ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cs-CZ" sz="1800" spc="-1" strike="noStrike">
                <a:solidFill>
                  <a:srgbClr val="ffffff"/>
                </a:solidFill>
                <a:latin typeface="Source Sans Pro Black"/>
              </a:rPr>
              <a:t>&lt;zápatí&gt;</a:t>
            </a:r>
            <a:endParaRPr b="1" lang="cs-CZ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fld id="{4C3011EF-7EC7-4DA0-B7AC-EB383960F637}" type="slidenum">
              <a:rPr b="1" lang="cs-CZ" sz="1800" spc="-1" strike="noStrike">
                <a:solidFill>
                  <a:srgbClr val="ffffff"/>
                </a:solidFill>
                <a:latin typeface="Source Sans Pro Black"/>
              </a:rPr>
              <a:t>&lt;číslo&gt;</a:t>
            </a:fld>
            <a:endParaRPr b="1" lang="cs-CZ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Klikněte pro úpravu formátu textu nadpisu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Klikněte pro úpravu formátu textu osnovy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1131"/>
              </a:spcAft>
            </a:pPr>
            <a:r>
              <a:rPr b="0" lang="cs-CZ" sz="2200" spc="-1" strike="noStrike">
                <a:solidFill>
                  <a:srgbClr val="1c1c1c"/>
                </a:solidFill>
                <a:latin typeface="Source Sans Pro Light"/>
              </a:rPr>
              <a:t>Druhá úroveň</a:t>
            </a:r>
            <a:endParaRPr b="0" lang="cs-CZ" sz="220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cs-CZ" sz="1800" spc="-1" strike="noStrike">
                <a:solidFill>
                  <a:srgbClr val="1c1c1c"/>
                </a:solidFill>
                <a:latin typeface="Source Sans Pro Light"/>
              </a:rPr>
              <a:t>Třetí úroveň</a:t>
            </a:r>
            <a:endParaRPr b="0" lang="cs-CZ" sz="180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cs-CZ" sz="1600" spc="-1" strike="noStrike">
                <a:solidFill>
                  <a:srgbClr val="1c1c1c"/>
                </a:solidFill>
                <a:latin typeface="Source Sans Pro Light"/>
              </a:rPr>
              <a:t>Čtvrtá úroveň osnovy</a:t>
            </a:r>
            <a:endParaRPr b="0" lang="cs-CZ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cs-CZ" sz="1600" spc="-1" strike="noStrike">
                <a:solidFill>
                  <a:srgbClr val="1c1c1c"/>
                </a:solidFill>
                <a:latin typeface="Source Sans Pro Light"/>
              </a:rPr>
              <a:t>Pátá úroveň osnovy</a:t>
            </a:r>
            <a:endParaRPr b="0" lang="cs-CZ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cs-CZ" sz="1600" spc="-1" strike="noStrike">
                <a:solidFill>
                  <a:srgbClr val="1c1c1c"/>
                </a:solidFill>
                <a:latin typeface="Source Sans Pro Light"/>
              </a:rPr>
              <a:t>Šestá úroveň</a:t>
            </a:r>
            <a:endParaRPr b="0" lang="cs-CZ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cs-CZ" sz="1600" spc="-1" strike="noStrike">
                <a:solidFill>
                  <a:srgbClr val="1c1c1c"/>
                </a:solidFill>
                <a:latin typeface="Source Sans Pro Light"/>
              </a:rPr>
              <a:t>Sedmá úroveň</a:t>
            </a:r>
            <a:endParaRPr b="0" lang="cs-CZ" sz="16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1" lang="cs-CZ" sz="1800" spc="-1" strike="noStrike">
                <a:solidFill>
                  <a:srgbClr val="e74c3c"/>
                </a:solidFill>
                <a:latin typeface="Source Sans Pro Black"/>
              </a:rPr>
              <a:t>&lt;datum/čas&gt;</a:t>
            </a:r>
            <a:endParaRPr b="1" lang="cs-CZ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1" lang="cs-CZ" sz="1800" spc="-1" strike="noStrike">
                <a:solidFill>
                  <a:srgbClr val="e74c3c"/>
                </a:solidFill>
                <a:latin typeface="Source Sans Pro Black"/>
              </a:rPr>
              <a:t>&lt;zápatí&gt;</a:t>
            </a:r>
            <a:endParaRPr b="1" lang="cs-CZ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A043C33A-3E0B-4610-9015-648B69B15D10}" type="slidenum">
              <a:rPr b="1" lang="cs-CZ" sz="1800" spc="-1" strike="noStrike">
                <a:solidFill>
                  <a:srgbClr val="e74c3c"/>
                </a:solidFill>
                <a:latin typeface="Source Sans Pro Black"/>
              </a:rPr>
              <a:t>&lt;číslo&gt;</a:t>
            </a:fld>
            <a:endParaRPr b="1" lang="cs-CZ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Strategický rámec a Dohoda o investičních prioritách 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r>
              <a:rPr b="0" lang="cs-CZ" sz="2200" spc="-1" strike="noStrike">
                <a:solidFill>
                  <a:srgbClr val="1c1c1c"/>
                </a:solidFill>
                <a:latin typeface="Source Sans Pro Light"/>
              </a:rPr>
              <a:t>7.3.2019 Žatec</a:t>
            </a:r>
            <a:endParaRPr b="0" lang="cs-CZ" sz="2200" spc="-1" strike="noStrike">
              <a:solidFill>
                <a:srgbClr val="1c1c1c"/>
              </a:solidFill>
              <a:latin typeface="Source Sans Pro Light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432000" y="5616000"/>
            <a:ext cx="4896000" cy="1028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Investiční potřeby - Podbořany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graphicFrame>
        <p:nvGraphicFramePr>
          <p:cNvPr id="116" name="Table 3"/>
          <p:cNvGraphicFramePr/>
          <p:nvPr/>
        </p:nvGraphicFramePr>
        <p:xfrm>
          <a:off x="598320" y="2416320"/>
          <a:ext cx="8423640" cy="3591720"/>
        </p:xfrm>
        <a:graphic>
          <a:graphicData uri="http://schemas.openxmlformats.org/drawingml/2006/table">
            <a:tbl>
              <a:tblPr/>
              <a:tblGrid>
                <a:gridCol w="4279680"/>
                <a:gridCol w="4144320"/>
              </a:tblGrid>
              <a:tr h="605880">
                <a:tc gridSpan="2">
                  <a:txBody>
                    <a:bodyPr lIns="0" rIns="0" tIns="0" bIns="0">
                      <a:noAutofit/>
                    </a:bodyPr>
                    <a:p>
                      <a:pPr algn="ctr"/>
                      <a:r>
                        <a:rPr b="1" lang="cs-CZ" sz="2800" spc="-1" strike="noStrike">
                          <a:latin typeface="Times New Roman"/>
                        </a:rPr>
                        <a:t>Z TOHO PODPOŘENÉ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  <a:tr h="2379600">
                <a:tc>
                  <a:txBody>
                    <a:bodyPr lIns="0" rIns="0" tIns="0" bIns="0">
                      <a:noAutofit/>
                    </a:bodyPr>
                    <a:p>
                      <a:pPr algn="ctr"/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Celkový počet úspěšných projektových žádostí se stavbou </a:t>
                      </a:r>
                      <a:endParaRPr b="0" lang="cs-CZ" sz="28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(IROP, OPPR, jiné zdroje)</a:t>
                      </a:r>
                      <a:endParaRPr b="0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endParaRPr b="1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Celkové způsobilé výdaje úspěšných projektových žádostí se stavbou </a:t>
                      </a:r>
                      <a:endParaRPr b="1" lang="cs-CZ" sz="28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(IROP, OPPR, jiné zdroje)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4c7dc"/>
                    </a:solidFill>
                  </a:tcPr>
                </a:tc>
              </a:tr>
              <a:tr h="606600"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1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3 511 230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Podpořené projekty MAS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cs-CZ" sz="3200" spc="-1" strike="noStrike">
                <a:solidFill>
                  <a:srgbClr val="1c1c1c"/>
                </a:solidFill>
                <a:latin typeface="Source Sans Pro Semibold"/>
              </a:rPr>
              <a:t>Přírodní vědy názorně</a:t>
            </a:r>
            <a:r>
              <a:rPr b="1" lang="cs-CZ" sz="3200" spc="-1" strike="noStrike">
                <a:solidFill>
                  <a:srgbClr val="1c1c1c"/>
                </a:solidFill>
                <a:latin typeface="Source Sans Pro Semibold"/>
              </a:rPr>
              <a:t>	</a:t>
            </a:r>
            <a:endParaRPr b="1" lang="cs-CZ" sz="32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Základní škola Žatec, nám. 28. října 1019, okres Louny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3200" spc="-1" strike="noStrike">
                <a:solidFill>
                  <a:srgbClr val="1c1c1c"/>
                </a:solidFill>
                <a:latin typeface="Source Sans Pro Semibold"/>
              </a:rPr>
              <a:t>Lubenecké vzdělávání pro budoucnost </a:t>
            </a: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 přírodovědné vzdělávání</a:t>
            </a: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	</a:t>
            </a: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Masarykova základní škola Lubenec, okres Louny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2800" spc="-1" strike="noStrike">
                <a:solidFill>
                  <a:srgbClr val="1c1c1c"/>
                </a:solidFill>
                <a:latin typeface="Source Sans Pro Semibold"/>
              </a:rPr>
              <a:t>Moderní trendy do výuky jazyků</a:t>
            </a: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	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Základní škola Žatec, Petra Bezruče 2000, okres Louny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Rekonstrukce učebny pro výuku cizích jazyků na ZŠ a MŠ Vroutek</a:t>
            </a:r>
            <a:r>
              <a:rPr b="1" lang="cs-CZ" sz="2000" spc="-1" strike="noStrike">
                <a:solidFill>
                  <a:srgbClr val="1c1c1c"/>
                </a:solidFill>
                <a:latin typeface="Source Sans Pro Semibold"/>
              </a:rPr>
              <a:t>	</a:t>
            </a:r>
            <a:endParaRPr b="1" lang="cs-CZ" sz="20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Základní škola a Mateřská škola Vroutek, okres Louny -  příspěvková organizace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Strategický rámec a Dohoda o investičních prioritách MAP2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cs-CZ" sz="3200" spc="-1" strike="noStrike">
                <a:solidFill>
                  <a:srgbClr val="1c1c1c"/>
                </a:solidFill>
                <a:latin typeface="Source Sans Pro Semibold"/>
              </a:rPr>
              <a:t>Aktualizace duben 2019</a:t>
            </a:r>
            <a:endParaRPr b="1" lang="cs-CZ" sz="32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4000" y="3384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Děkuji za pozornost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cs-CZ" sz="32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32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1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1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Dohoda o investičních prioritách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Výzvy MAS Vladař (IROP)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Výzvy IROP (národní)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cs-CZ" sz="2600" spc="-1" strike="noStrike">
                <a:solidFill>
                  <a:srgbClr val="1c1c1c"/>
                </a:solidFill>
                <a:latin typeface="Source Sans Pro Semibold"/>
              </a:rPr>
              <a:t> </a:t>
            </a:r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1224000" y="286560"/>
            <a:ext cx="7632000" cy="1154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r>
              <a:rPr b="0" lang="cs-CZ" sz="3600" spc="-1" strike="noStrike">
                <a:latin typeface="Source Sans Pro"/>
              </a:rPr>
              <a:t>Investiční potřeby ORP Žatec a ORP Podbořany</a:t>
            </a:r>
            <a:endParaRPr b="0" lang="cs-CZ" sz="3600" spc="-1" strike="noStrike"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Insvestiční potřeby - Žatec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216000" y="1584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graphicFrame>
        <p:nvGraphicFramePr>
          <p:cNvPr id="95" name="Table 3"/>
          <p:cNvGraphicFramePr/>
          <p:nvPr/>
        </p:nvGraphicFramePr>
        <p:xfrm>
          <a:off x="597240" y="2415600"/>
          <a:ext cx="8424000" cy="3591720"/>
        </p:xfrm>
        <a:graphic>
          <a:graphicData uri="http://schemas.openxmlformats.org/drawingml/2006/table">
            <a:tbl>
              <a:tblPr/>
              <a:tblGrid>
                <a:gridCol w="4279680"/>
                <a:gridCol w="4144320"/>
              </a:tblGrid>
              <a:tr h="605880">
                <a:tc gridSpan="2"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1" lang="cs-CZ" sz="2200" spc="-1" strike="noStrike">
                          <a:latin typeface="Arial"/>
                        </a:rPr>
                        <a:t>VEŠKERÉ ZÁMĚRY</a:t>
                      </a:r>
                      <a:endParaRPr b="1" lang="cs-CZ" sz="2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2379600"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endParaRPr b="1" lang="cs-CZ" sz="1800" spc="-1" strike="noStrike">
                        <a:latin typeface="Arial"/>
                      </a:endParaRPr>
                    </a:p>
                    <a:p>
                      <a:r>
                        <a:rPr b="1" lang="cs-CZ" sz="2200" spc="-1" strike="noStrike">
                          <a:latin typeface="Arial"/>
                        </a:rPr>
                        <a:t>Celkový počet infrastrukturních investičních záměrů MAP</a:t>
                      </a:r>
                      <a:endParaRPr b="1" lang="cs-CZ" sz="2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endParaRPr b="1" lang="cs-CZ" sz="1800" spc="-1" strike="noStrike">
                        <a:latin typeface="Arial"/>
                      </a:endParaRPr>
                    </a:p>
                    <a:p>
                      <a:r>
                        <a:rPr b="1" lang="cs-CZ" sz="2200" spc="-1" strike="noStrike">
                          <a:latin typeface="Arial"/>
                        </a:rPr>
                        <a:t>Celková odhadovaná hodnota veškerých investičních záměrů MAP</a:t>
                      </a:r>
                      <a:endParaRPr b="1" lang="cs-CZ" sz="2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606600"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r"/>
                      <a:r>
                        <a:rPr b="0" lang="cs-CZ" sz="2800" spc="-1" strike="noStrike">
                          <a:latin typeface="Arial"/>
                        </a:rPr>
                        <a:t>53</a:t>
                      </a:r>
                      <a:endParaRPr b="0" lang="cs-CZ" sz="2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r"/>
                      <a:r>
                        <a:rPr b="0" lang="cs-CZ" sz="2600" spc="-1" strike="noStrike">
                          <a:latin typeface="Arial"/>
                        </a:rPr>
                        <a:t>73 607 947</a:t>
                      </a:r>
                      <a:endParaRPr b="0" lang="cs-CZ" sz="26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Investiční potřeby - Žatec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16000" y="1584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graphicFrame>
        <p:nvGraphicFramePr>
          <p:cNvPr id="98" name="Table 3"/>
          <p:cNvGraphicFramePr/>
          <p:nvPr/>
        </p:nvGraphicFramePr>
        <p:xfrm>
          <a:off x="597240" y="2415600"/>
          <a:ext cx="8424000" cy="3591720"/>
        </p:xfrm>
        <a:graphic>
          <a:graphicData uri="http://schemas.openxmlformats.org/drawingml/2006/table">
            <a:tbl>
              <a:tblPr/>
              <a:tblGrid>
                <a:gridCol w="4279680"/>
                <a:gridCol w="4144320"/>
              </a:tblGrid>
              <a:tr h="605880">
                <a:tc gridSpan="2">
                  <a:txBody>
                    <a:bodyPr lIns="0" rIns="0" tIns="0" bIns="0">
                      <a:noAutofit/>
                    </a:bodyPr>
                    <a:p>
                      <a:pPr algn="ctr"/>
                      <a:r>
                        <a:rPr b="1" lang="cs-CZ" sz="2400" spc="-1" strike="noStrike">
                          <a:latin typeface="Times New Roman"/>
                        </a:rPr>
                        <a:t>Z TOHO PODPOŘENÉ</a:t>
                      </a:r>
                      <a:endParaRPr b="1" lang="cs-CZ" sz="24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  <a:tr h="2379600">
                <a:tc>
                  <a:txBody>
                    <a:bodyPr lIns="0" rIns="0" tIns="0" bIns="0">
                      <a:noAutofit/>
                    </a:bodyPr>
                    <a:p>
                      <a:pPr algn="ctr"/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600" spc="-1" strike="noStrike">
                          <a:latin typeface="Times New Roman"/>
                        </a:rPr>
                        <a:t>Celkový počet podpořených projektových žádostí </a:t>
                      </a:r>
                      <a:endParaRPr b="0" lang="cs-CZ" sz="2600" spc="-1" strike="noStrike">
                        <a:latin typeface="Times New Roman"/>
                      </a:endParaRPr>
                    </a:p>
                    <a:p>
                      <a:r>
                        <a:rPr b="1" lang="cs-CZ" sz="2600" spc="-1" strike="noStrike">
                          <a:latin typeface="Times New Roman"/>
                        </a:rPr>
                        <a:t>(IROP, OPPR, jiné zdroje)</a:t>
                      </a:r>
                      <a:endParaRPr b="0" lang="cs-CZ" sz="26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endParaRPr b="1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600" spc="-1" strike="noStrike">
                          <a:latin typeface="Times New Roman"/>
                        </a:rPr>
                        <a:t>Celkové způsobilé výdaje podpořených projektových žádostí </a:t>
                      </a:r>
                      <a:endParaRPr b="1" lang="cs-CZ" sz="2600" spc="-1" strike="noStrike">
                        <a:latin typeface="Times New Roman"/>
                      </a:endParaRPr>
                    </a:p>
                    <a:p>
                      <a:r>
                        <a:rPr b="1" lang="cs-CZ" sz="2600" spc="-1" strike="noStrike">
                          <a:latin typeface="Times New Roman"/>
                        </a:rPr>
                        <a:t>(IROP, OPPR, jiné zdroje)</a:t>
                      </a:r>
                      <a:endParaRPr b="1" lang="cs-CZ" sz="26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4c7dc"/>
                    </a:solidFill>
                  </a:tcPr>
                </a:tc>
              </a:tr>
              <a:tr h="606600"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3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16 946 123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Investiční potřeby - Žatec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216000" y="1584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graphicFrame>
        <p:nvGraphicFramePr>
          <p:cNvPr id="101" name="Table 3"/>
          <p:cNvGraphicFramePr/>
          <p:nvPr/>
        </p:nvGraphicFramePr>
        <p:xfrm>
          <a:off x="597240" y="2415600"/>
          <a:ext cx="8424000" cy="3591720"/>
        </p:xfrm>
        <a:graphic>
          <a:graphicData uri="http://schemas.openxmlformats.org/drawingml/2006/table">
            <a:tbl>
              <a:tblPr/>
              <a:tblGrid>
                <a:gridCol w="4279680"/>
                <a:gridCol w="4144320"/>
              </a:tblGrid>
              <a:tr h="605880">
                <a:tc gridSpan="2">
                  <a:txBody>
                    <a:bodyPr lIns="0" rIns="0" tIns="0" bIns="0">
                      <a:noAutofit/>
                    </a:bodyPr>
                    <a:p>
                      <a:pPr algn="ctr"/>
                      <a:r>
                        <a:rPr b="1" lang="cs-CZ" sz="2400" spc="-1" strike="noStrike">
                          <a:latin typeface="Times New Roman"/>
                        </a:rPr>
                        <a:t>VEŠKERÉ ZÁMĚRY ZVYŠUJÍCÍ KAPACITU VZDĚLÁVACÍCH ZAŘÍZENÍ</a:t>
                      </a:r>
                      <a:endParaRPr b="1" lang="cs-CZ" sz="24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  <a:tr h="2379600">
                <a:tc>
                  <a:txBody>
                    <a:bodyPr lIns="0" rIns="0" tIns="0" bIns="0">
                      <a:noAutofit/>
                    </a:bodyPr>
                    <a:p>
                      <a:pPr algn="ctr"/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600" spc="-1" strike="noStrike">
                          <a:latin typeface="Times New Roman"/>
                        </a:rPr>
                        <a:t>Celkový počet investičních záměrů MAP zvyšujících kapacitu vzdělávacích zařízení</a:t>
                      </a:r>
                      <a:endParaRPr b="0" lang="cs-CZ" sz="26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600" spc="-1" strike="noStrike">
                          <a:latin typeface="Times New Roman"/>
                        </a:rPr>
                        <a:t>Celková odhadovaná hodnota veškerých investičních záměrů MAP zvyšujících kapacitu vzdělávacích zařízení</a:t>
                      </a:r>
                      <a:endParaRPr b="0" lang="cs-CZ" sz="26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4c7dc"/>
                    </a:solidFill>
                  </a:tcPr>
                </a:tc>
              </a:tr>
              <a:tr h="606600"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20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42 140 000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Investiční potřeby - Žatec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216000" y="1584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graphicFrame>
        <p:nvGraphicFramePr>
          <p:cNvPr id="104" name="Table 3"/>
          <p:cNvGraphicFramePr/>
          <p:nvPr/>
        </p:nvGraphicFramePr>
        <p:xfrm>
          <a:off x="597240" y="2415600"/>
          <a:ext cx="8424000" cy="3591720"/>
        </p:xfrm>
        <a:graphic>
          <a:graphicData uri="http://schemas.openxmlformats.org/drawingml/2006/table">
            <a:tbl>
              <a:tblPr/>
              <a:tblGrid>
                <a:gridCol w="4279680"/>
                <a:gridCol w="4144320"/>
              </a:tblGrid>
              <a:tr h="605880">
                <a:tc gridSpan="2">
                  <a:txBody>
                    <a:bodyPr lIns="0" rIns="0" tIns="0" bIns="0">
                      <a:noAutofit/>
                    </a:bodyPr>
                    <a:p>
                      <a:pPr algn="ctr"/>
                      <a:r>
                        <a:rPr b="1" lang="cs-CZ" sz="2800" spc="-1" strike="noStrike">
                          <a:latin typeface="Times New Roman"/>
                        </a:rPr>
                        <a:t>Z TOHO PODPOŘENÉ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  <a:tr h="2379600">
                <a:tc>
                  <a:txBody>
                    <a:bodyPr lIns="0" rIns="0" tIns="0" bIns="0">
                      <a:noAutofit/>
                    </a:bodyPr>
                    <a:p>
                      <a:pPr algn="ctr"/>
                      <a:endParaRPr b="1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Celkový počet úspěšných projektových žádostí se stavbou </a:t>
                      </a:r>
                      <a:endParaRPr b="1" lang="cs-CZ" sz="28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(IROP, OPPR, jiné zdroje)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Celkové způsobilé výdaje úspěšných projektových žádostí se stavbou </a:t>
                      </a:r>
                      <a:endParaRPr b="0" lang="cs-CZ" sz="28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(IROP, OPPR, jiné zdroje)</a:t>
                      </a:r>
                      <a:endParaRPr b="0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4c7dc"/>
                    </a:solidFill>
                  </a:tcPr>
                </a:tc>
              </a:tr>
              <a:tr h="606600"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1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400" spc="-1" strike="noStrike">
                          <a:latin typeface="Times New Roman"/>
                        </a:rPr>
                        <a:t>3 000 000</a:t>
                      </a:r>
                      <a:endParaRPr b="1" lang="cs-CZ" sz="24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Investiční potřeby - Podbořany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graphicFrame>
        <p:nvGraphicFramePr>
          <p:cNvPr id="107" name="Table 3"/>
          <p:cNvGraphicFramePr/>
          <p:nvPr/>
        </p:nvGraphicFramePr>
        <p:xfrm>
          <a:off x="598320" y="2416320"/>
          <a:ext cx="8423640" cy="3591720"/>
        </p:xfrm>
        <a:graphic>
          <a:graphicData uri="http://schemas.openxmlformats.org/drawingml/2006/table">
            <a:tbl>
              <a:tblPr/>
              <a:tblGrid>
                <a:gridCol w="4279680"/>
                <a:gridCol w="4144320"/>
              </a:tblGrid>
              <a:tr h="605880">
                <a:tc gridSpan="2">
                  <a:txBody>
                    <a:bodyPr lIns="0" rIns="0" tIns="0" bIns="0">
                      <a:noAutofit/>
                    </a:bodyPr>
                    <a:p>
                      <a:pPr algn="ctr"/>
                      <a:r>
                        <a:rPr b="1" lang="cs-CZ" sz="2800" spc="-1" strike="noStrike">
                          <a:latin typeface="Times New Roman"/>
                        </a:rPr>
                        <a:t>VEŠKERÉ ZÁMĚRY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  <a:tr h="2379600">
                <a:tc>
                  <a:txBody>
                    <a:bodyPr lIns="0" rIns="0" tIns="0" bIns="0">
                      <a:noAutofit/>
                    </a:bodyPr>
                    <a:p>
                      <a:pPr algn="ctr"/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Celkový počet infrastrukturních investičních záměrů MAP</a:t>
                      </a:r>
                      <a:endParaRPr b="0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endParaRPr b="1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600" spc="-1" strike="noStrike">
                          <a:latin typeface="Times New Roman"/>
                        </a:rPr>
                        <a:t>Celková odhadovaná hodnota veškerých investičních záměrů MAP</a:t>
                      </a:r>
                      <a:endParaRPr b="1" lang="cs-CZ" sz="26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4c7dc"/>
                    </a:solidFill>
                  </a:tcPr>
                </a:tc>
              </a:tr>
              <a:tr h="606600"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25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76750000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Investiční potřeby - Podbořany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graphicFrame>
        <p:nvGraphicFramePr>
          <p:cNvPr id="110" name="Table 3"/>
          <p:cNvGraphicFramePr/>
          <p:nvPr/>
        </p:nvGraphicFramePr>
        <p:xfrm>
          <a:off x="598320" y="2416320"/>
          <a:ext cx="8423640" cy="3591720"/>
        </p:xfrm>
        <a:graphic>
          <a:graphicData uri="http://schemas.openxmlformats.org/drawingml/2006/table">
            <a:tbl>
              <a:tblPr/>
              <a:tblGrid>
                <a:gridCol w="4279680"/>
                <a:gridCol w="4144320"/>
              </a:tblGrid>
              <a:tr h="605880">
                <a:tc gridSpan="2">
                  <a:txBody>
                    <a:bodyPr lIns="0" rIns="0" tIns="0" bIns="0">
                      <a:noAutofit/>
                    </a:bodyPr>
                    <a:p>
                      <a:pPr algn="ctr"/>
                      <a:r>
                        <a:rPr b="1" lang="cs-CZ" sz="2800" spc="-1" strike="noStrike">
                          <a:latin typeface="Times New Roman"/>
                        </a:rPr>
                        <a:t>Z TOHO PODPOŘENÉ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  <a:tr h="2379600">
                <a:tc>
                  <a:txBody>
                    <a:bodyPr lIns="0" rIns="0" tIns="0" bIns="0">
                      <a:noAutofit/>
                    </a:bodyPr>
                    <a:p>
                      <a:pPr algn="ctr"/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Celkový počet podpořených projektových žádostí (IROP, OPPR, jiné zdroje)</a:t>
                      </a:r>
                      <a:endParaRPr b="0" lang="cs-CZ" sz="2800" spc="-1" strike="noStrike">
                        <a:latin typeface="Times New Roman"/>
                      </a:endParaRPr>
                    </a:p>
                    <a:p>
                      <a:endParaRPr b="0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Celkové způsobilé výdaje podpořených projektových žádostí </a:t>
                      </a:r>
                      <a:endParaRPr b="0" lang="cs-CZ" sz="28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(IROP, OPPR, jiné zdroje)</a:t>
                      </a:r>
                      <a:endParaRPr b="0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4c7dc"/>
                    </a:solidFill>
                  </a:tcPr>
                </a:tc>
              </a:tr>
              <a:tr h="606600"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1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3 511 230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r>
              <a:rPr b="1" lang="cs-CZ" sz="3200" spc="-1" strike="noStrike">
                <a:solidFill>
                  <a:srgbClr val="ffffff"/>
                </a:solidFill>
                <a:latin typeface="Source Sans Pro Black"/>
              </a:rPr>
              <a:t>Souhrn – Investiční potřeby - Podbořany</a:t>
            </a:r>
            <a:endParaRPr b="1" lang="cs-CZ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1" lang="cs-CZ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graphicFrame>
        <p:nvGraphicFramePr>
          <p:cNvPr id="113" name="Table 3"/>
          <p:cNvGraphicFramePr/>
          <p:nvPr/>
        </p:nvGraphicFramePr>
        <p:xfrm>
          <a:off x="598320" y="2416320"/>
          <a:ext cx="8423640" cy="3591720"/>
        </p:xfrm>
        <a:graphic>
          <a:graphicData uri="http://schemas.openxmlformats.org/drawingml/2006/table">
            <a:tbl>
              <a:tblPr/>
              <a:tblGrid>
                <a:gridCol w="4279680"/>
                <a:gridCol w="4144320"/>
              </a:tblGrid>
              <a:tr h="605880">
                <a:tc gridSpan="2">
                  <a:txBody>
                    <a:bodyPr lIns="0" rIns="0" tIns="0" bIns="0">
                      <a:noAutofit/>
                    </a:bodyPr>
                    <a:p>
                      <a:pPr algn="ctr"/>
                      <a:r>
                        <a:rPr b="1" lang="cs-CZ" sz="2400" spc="-1" strike="noStrike">
                          <a:latin typeface="Times New Roman"/>
                        </a:rPr>
                        <a:t>VEŠKERÉ ZÁMĚRY ZVYŠUJÍCÍ KAPACITU VZDĚLÁVACÍCH ZAŘÍZENÍ</a:t>
                      </a:r>
                      <a:endParaRPr b="1" lang="cs-CZ" sz="24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</a:tr>
              <a:tr h="2379600">
                <a:tc>
                  <a:txBody>
                    <a:bodyPr lIns="0" rIns="0" tIns="0" bIns="0">
                      <a:noAutofit/>
                    </a:bodyPr>
                    <a:p>
                      <a:pPr algn="ctr"/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Celkový počet investičních záměrů MAP zvyšujících kapacitu vzdělávacích zařízení</a:t>
                      </a:r>
                      <a:endParaRPr b="0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endParaRPr b="0" lang="cs-CZ" sz="2400" spc="-1" strike="noStrike">
                        <a:latin typeface="Times New Roman"/>
                      </a:endParaRPr>
                    </a:p>
                    <a:p>
                      <a:r>
                        <a:rPr b="1" lang="cs-CZ" sz="2800" spc="-1" strike="noStrike">
                          <a:latin typeface="Times New Roman"/>
                        </a:rPr>
                        <a:t>Celková odhadovaná hodnota veškerých investičních záměrů MAP zvyšujících kapacitu vzdělávacích zařízení</a:t>
                      </a:r>
                      <a:endParaRPr b="0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b4c7dc"/>
                    </a:solidFill>
                  </a:tcPr>
                </a:tc>
              </a:tr>
              <a:tr h="606600"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4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 lIns="0" rIns="0" tIns="0" bIns="0" anchor="ctr">
                      <a:noAutofit/>
                    </a:bodyPr>
                    <a:p>
                      <a:pPr algn="r"/>
                      <a:r>
                        <a:rPr b="1" lang="cs-CZ" sz="2800" spc="-1" strike="noStrike">
                          <a:latin typeface="Times New Roman"/>
                        </a:rPr>
                        <a:t>20 267 000</a:t>
                      </a:r>
                      <a:endParaRPr b="1" lang="cs-CZ" sz="2800" spc="-1" strike="noStrike">
                        <a:latin typeface="Times New Roman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2019-03-07T10:20:11Z</dcterms:created>
  <dc:creator/>
  <dc:description/>
  <dc:language>cs-CZ</dc:language>
  <cp:lastModifiedBy/>
  <dcterms:modified xsi:type="dcterms:W3CDTF">2019-03-07T11:05:43Z</dcterms:modified>
  <cp:revision>3</cp:revision>
  <dc:subject/>
  <dc:title>Alizarin</dc:title>
</cp:coreProperties>
</file>