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4"/>
  </p:notesMasterIdLst>
  <p:sldIdLst>
    <p:sldId id="276" r:id="rId2"/>
    <p:sldId id="284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66" r:id="rId12"/>
    <p:sldId id="268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79" d="100"/>
          <a:sy n="79" d="100"/>
        </p:scale>
        <p:origin x="1498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7D7C8-6C69-452D-BA24-FF98F3A47B91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30F06-C2FF-4607-8303-181EDB0D3F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47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57BB-A7E1-427B-87A0-EE8FFAF0E84C}" type="datetime1">
              <a:rPr lang="cs-CZ" smtClean="0"/>
              <a:t>04.05.2018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C803-6AE3-40A3-B0B4-89F22DD1074D}" type="datetime1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6AAF-D8C0-4811-8ECE-8491802FC3E3}" type="datetime1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2C07-24D4-4418-BF03-B5E1B9D4564C}" type="datetime1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3E6A-4717-42ED-967E-BD9EA62FB496}" type="datetime1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C714-9477-4090-9623-6350EF6659BF}" type="datetime1">
              <a:rPr lang="cs-CZ" smtClean="0"/>
              <a:t>04.05.2018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5D49-193C-4803-85B8-866A025B68F4}" type="datetime1">
              <a:rPr lang="cs-CZ" smtClean="0"/>
              <a:t>04.05.2018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59F0B-4CDA-44DE-98C3-B00E43342697}" type="datetime1">
              <a:rPr lang="cs-CZ" smtClean="0"/>
              <a:t>04.05.2018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E989-A55B-45F0-898C-695A09B63E63}" type="datetime1">
              <a:rPr lang="cs-CZ" smtClean="0"/>
              <a:t>04.05.2018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4D3-359C-4EDE-A0B2-D54E214FBFC7}" type="datetime1">
              <a:rPr lang="cs-CZ" smtClean="0"/>
              <a:t>04.05.2018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C311-9955-4E69-9E19-43BB1758454E}" type="datetime1">
              <a:rPr lang="cs-CZ" smtClean="0"/>
              <a:t>04.05.2018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548B64-8F24-4F22-8078-F45B97A42CB8}" type="datetime1">
              <a:rPr lang="cs-CZ" smtClean="0"/>
              <a:t>04.05.2018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10F2D1-AD36-4E4A-B14D-26CD5225608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vzdelavani-podboransko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621554" y="649271"/>
            <a:ext cx="7900891" cy="2680747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Projekt </a:t>
            </a:r>
            <a:br>
              <a:rPr lang="cs-CZ" sz="8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5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lang="cs-CZ" sz="45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ÍSTNÍ</a:t>
            </a:r>
            <a:r>
              <a:rPr lang="cs-CZ" sz="4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5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cs-CZ" sz="45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KČNÍ</a:t>
            </a:r>
            <a:r>
              <a:rPr lang="cs-CZ" sz="4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5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lang="cs-CZ" sz="45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LÁN</a:t>
            </a:r>
            <a:r>
              <a:rPr lang="cs-CZ" sz="4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45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VZDĚLÁVÁNÍ</a:t>
            </a:r>
            <a:br>
              <a:rPr lang="cs-CZ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 území obce s rozšířenou působností Podbořany</a:t>
            </a:r>
            <a:br>
              <a:rPr lang="cs-CZ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(MAP ORP Podbořany)</a:t>
            </a:r>
          </a:p>
        </p:txBody>
      </p:sp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2" y="4653136"/>
            <a:ext cx="8305800" cy="1073257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cs-CZ" sz="30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Realizátor: MAS Vladař, o. p. s.</a:t>
            </a:r>
          </a:p>
          <a:p>
            <a:pPr algn="ctr">
              <a:spcBef>
                <a:spcPts val="0"/>
              </a:spcBef>
            </a:pPr>
            <a:r>
              <a:rPr lang="cs-CZ" sz="30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Doba realizace: srpen 2016 – červenec 2018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81C0B60-72F1-4F28-B017-A649EE922A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60" y="5517232"/>
            <a:ext cx="6488323" cy="1440000"/>
          </a:xfrm>
          <a:prstGeom prst="rect">
            <a:avLst/>
          </a:prstGeom>
          <a:noFill/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1EE26AB2-C2DE-40C6-85CA-7E4ACE5C8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284984"/>
            <a:ext cx="1115172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13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6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PROJEKTY SPOLUPRÁCE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059CA8-A086-473A-924C-A8F026AD9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10" y="2159412"/>
            <a:ext cx="8784975" cy="3435148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ŽÁKOVSKÉ PARLAMENTY – JAK NA NĚ 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ITC pro MŠ – MULTIMEDIÁLNÍ VÝCHOVA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ROBOTIKA NA PODBOŘANSKU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CHEMIE JEDNODUŠE A HRAVĚ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TERÉNNÍ EKOVÝCHOVNÉ PROGRAMY NA PODBOŘANSKU</a:t>
            </a:r>
          </a:p>
          <a:p>
            <a:pPr marL="0" indent="0" algn="ctr">
              <a:buNone/>
            </a:pPr>
            <a:endParaRPr lang="cs-CZ" sz="3000" dirty="0">
              <a:solidFill>
                <a:schemeClr val="accent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144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 DÁL? MAP II!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35480"/>
            <a:ext cx="8229600" cy="62942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sz="60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 plánování k realizaci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48484" y="2653296"/>
            <a:ext cx="8438316" cy="301687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8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Realizace cílů MAP – podpora konkrétních opatření ke zvýšení kvality vzdělávání</a:t>
            </a:r>
          </a:p>
          <a:p>
            <a:pPr marL="571500" indent="-571500">
              <a:lnSpc>
                <a:spcPct val="8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Vytvoření plánu pro další období</a:t>
            </a:r>
          </a:p>
          <a:p>
            <a:pPr marL="571500" indent="-571500">
              <a:lnSpc>
                <a:spcPct val="8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Shoda cílů ve vzdělávání a investic ve vzdělávání</a:t>
            </a:r>
          </a:p>
          <a:p>
            <a:pPr marL="571500" indent="-571500">
              <a:lnSpc>
                <a:spcPct val="8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tx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Podpora spolupráce institucí, které se podílejí na vzdělávání dětí a žáků v regionu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1A0A6A3-A2AD-4D63-A2B3-29A9DD6E59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15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KONTAKTY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3773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50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www.vzdelavani-podboransko.cz</a:t>
            </a:r>
            <a:endParaRPr lang="cs-CZ" sz="5000" b="1" dirty="0">
              <a:solidFill>
                <a:schemeClr val="accent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cs-CZ" sz="50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Mgr. Zdenka LNĚNÍČKOVÁ</a:t>
            </a:r>
          </a:p>
          <a:p>
            <a:pPr marL="0" indent="0" algn="ctr">
              <a:buNone/>
            </a:pPr>
            <a:r>
              <a:rPr lang="cs-CZ" sz="46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Tel. 605 242 949</a:t>
            </a:r>
          </a:p>
          <a:p>
            <a:pPr marL="0" indent="0" algn="ctr">
              <a:buNone/>
            </a:pPr>
            <a:r>
              <a:rPr lang="cs-CZ" sz="46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E-mail: </a:t>
            </a:r>
            <a:r>
              <a:rPr lang="cs-CZ" sz="4600" u="sng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zdenka.lnenickova@vladar.cz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FBE362-F061-40A8-84E5-7E901A18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226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172" y="1925939"/>
            <a:ext cx="8507288" cy="395133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Shoda na prioritách v oblasti vzdělávání a investic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Posilování znalostních kapacit podle zjištěných potřeb v území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Sběr informací pro přípravu územně zaměřených výzev OP VVV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6B44C18-7B51-4BBC-81BB-636B95184C3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604600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712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172" y="1925939"/>
            <a:ext cx="8507288" cy="395133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Předškolní péče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Čtenářská gramotnost + cizí jazyk + kultura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Matematická gramotnost + ITC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Inkluze + sociální a občanské kompetence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Polytechnické vzdělávání + EVVO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Iniciativa a kreativita + kariérové poradenství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6B44C18-7B51-4BBC-81BB-636B95184C3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604600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232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769054" y="1001894"/>
            <a:ext cx="7900891" cy="1058954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 SE REALIZOVALO</a:t>
            </a:r>
          </a:p>
        </p:txBody>
      </p:sp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  <p:sp>
        <p:nvSpPr>
          <p:cNvPr id="9" name="Nadpis 13">
            <a:extLst>
              <a:ext uri="{FF2B5EF4-FFF2-40B4-BE49-F238E27FC236}">
                <a16:creationId xmlns:a16="http://schemas.microsoft.com/office/drawing/2014/main" id="{DC99DA5E-7170-4D57-BE09-24E1BE96C411}"/>
              </a:ext>
            </a:extLst>
          </p:cNvPr>
          <p:cNvSpPr txBox="1">
            <a:spLocks/>
          </p:cNvSpPr>
          <p:nvPr/>
        </p:nvSpPr>
        <p:spPr>
          <a:xfrm>
            <a:off x="769053" y="2108500"/>
            <a:ext cx="7900891" cy="3486060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vzdělávání pedagogů a pracovníků mateřských a základních škol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testování inovativních pomůcek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strategické plánování aktivit a projektů pro roky 2018 - 2023</a:t>
            </a:r>
            <a:endParaRPr lang="cs-CZ" sz="35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0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769054" y="1001894"/>
            <a:ext cx="7900891" cy="1058954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VZDĚLÁVÁNÍ</a:t>
            </a:r>
          </a:p>
        </p:txBody>
      </p:sp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  <p:sp>
        <p:nvSpPr>
          <p:cNvPr id="9" name="Nadpis 13">
            <a:extLst>
              <a:ext uri="{FF2B5EF4-FFF2-40B4-BE49-F238E27FC236}">
                <a16:creationId xmlns:a16="http://schemas.microsoft.com/office/drawing/2014/main" id="{DC99DA5E-7170-4D57-BE09-24E1BE96C411}"/>
              </a:ext>
            </a:extLst>
          </p:cNvPr>
          <p:cNvSpPr txBox="1">
            <a:spLocks/>
          </p:cNvSpPr>
          <p:nvPr/>
        </p:nvSpPr>
        <p:spPr>
          <a:xfrm>
            <a:off x="769053" y="2108500"/>
            <a:ext cx="7900891" cy="3486060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 semináře pro předškolní vzdělávání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 pro čtenářskou gramotnost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 pro matematickou gramotnost a ITC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 pro inkluzivní vzdělávání 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7 pro polytechniku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500" b="1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 pro podporu inciativy a kreativity</a:t>
            </a:r>
            <a:endParaRPr lang="cs-CZ" sz="35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62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VZDĚLÁVÁNÍ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059CA8-A086-473A-924C-A8F026AD9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520" y="1855248"/>
            <a:ext cx="8637278" cy="659352"/>
          </a:xfrm>
        </p:spPr>
        <p:txBody>
          <a:bodyPr/>
          <a:lstStyle/>
          <a:p>
            <a:pPr algn="ctr"/>
            <a:r>
              <a:rPr lang="cs-CZ" sz="30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Účast škol na seminářích, workshopech a exkurzích 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77F8806-47D2-445B-9888-549FEC3C790B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44782032"/>
              </p:ext>
            </p:extLst>
          </p:nvPr>
        </p:nvGraphicFramePr>
        <p:xfrm>
          <a:off x="251520" y="2522760"/>
          <a:ext cx="418782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413">
                  <a:extLst>
                    <a:ext uri="{9D8B030D-6E8A-4147-A177-3AD203B41FA5}">
                      <a16:colId xmlns:a16="http://schemas.microsoft.com/office/drawing/2014/main" val="3055276616"/>
                    </a:ext>
                  </a:extLst>
                </a:gridCol>
                <a:gridCol w="594414">
                  <a:extLst>
                    <a:ext uri="{9D8B030D-6E8A-4147-A177-3AD203B41FA5}">
                      <a16:colId xmlns:a16="http://schemas.microsoft.com/office/drawing/2014/main" val="1138317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BLATNO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7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BLŠANY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57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KRÁSNÝ DVŮR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37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721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9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955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MASARYKOVA ZŠ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809469"/>
                  </a:ext>
                </a:extLst>
              </a:tr>
            </a:tbl>
          </a:graphicData>
        </a:graphic>
      </p:graphicFrame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6720CB87-C98B-4DAD-8DF2-FB440F89CF6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85435573"/>
              </p:ext>
            </p:extLst>
          </p:nvPr>
        </p:nvGraphicFramePr>
        <p:xfrm>
          <a:off x="4482794" y="2522760"/>
          <a:ext cx="440600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41">
                  <a:extLst>
                    <a:ext uri="{9D8B030D-6E8A-4147-A177-3AD203B41FA5}">
                      <a16:colId xmlns:a16="http://schemas.microsoft.com/office/drawing/2014/main" val="2811356590"/>
                    </a:ext>
                  </a:extLst>
                </a:gridCol>
                <a:gridCol w="562963">
                  <a:extLst>
                    <a:ext uri="{9D8B030D-6E8A-4147-A177-3AD203B41FA5}">
                      <a16:colId xmlns:a16="http://schemas.microsoft.com/office/drawing/2014/main" val="2212197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PETROHRAD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4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HLUBANSKÁ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BŘÍ ČAPKŮ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2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TGM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10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HUSOVA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8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GSOŠ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512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VROUTEK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792392"/>
                  </a:ext>
                </a:extLst>
              </a:tr>
            </a:tbl>
          </a:graphicData>
        </a:graphic>
      </p:graphicFrame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055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TESTOVÁNÍ POMŮCEK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059CA8-A086-473A-924C-A8F026AD9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520" y="1855248"/>
            <a:ext cx="8637278" cy="659352"/>
          </a:xfrm>
        </p:spPr>
        <p:txBody>
          <a:bodyPr/>
          <a:lstStyle/>
          <a:p>
            <a:pPr algn="ctr"/>
            <a:r>
              <a:rPr lang="cs-CZ" sz="30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Počet pomůcek, které škola testuje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77F8806-47D2-445B-9888-549FEC3C790B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28469531"/>
              </p:ext>
            </p:extLst>
          </p:nvPr>
        </p:nvGraphicFramePr>
        <p:xfrm>
          <a:off x="261924" y="2510856"/>
          <a:ext cx="418782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413">
                  <a:extLst>
                    <a:ext uri="{9D8B030D-6E8A-4147-A177-3AD203B41FA5}">
                      <a16:colId xmlns:a16="http://schemas.microsoft.com/office/drawing/2014/main" val="3055276616"/>
                    </a:ext>
                  </a:extLst>
                </a:gridCol>
                <a:gridCol w="594414">
                  <a:extLst>
                    <a:ext uri="{9D8B030D-6E8A-4147-A177-3AD203B41FA5}">
                      <a16:colId xmlns:a16="http://schemas.microsoft.com/office/drawing/2014/main" val="1138317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BLATNO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7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BLŠANY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57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KRÁSNÝ DVŮR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37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721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9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955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MASARYKOVA ZŠ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809469"/>
                  </a:ext>
                </a:extLst>
              </a:tr>
            </a:tbl>
          </a:graphicData>
        </a:graphic>
      </p:graphicFrame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6720CB87-C98B-4DAD-8DF2-FB440F89CF6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77071779"/>
              </p:ext>
            </p:extLst>
          </p:nvPr>
        </p:nvGraphicFramePr>
        <p:xfrm>
          <a:off x="4570159" y="2510856"/>
          <a:ext cx="440600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41">
                  <a:extLst>
                    <a:ext uri="{9D8B030D-6E8A-4147-A177-3AD203B41FA5}">
                      <a16:colId xmlns:a16="http://schemas.microsoft.com/office/drawing/2014/main" val="2811356590"/>
                    </a:ext>
                  </a:extLst>
                </a:gridCol>
                <a:gridCol w="562963">
                  <a:extLst>
                    <a:ext uri="{9D8B030D-6E8A-4147-A177-3AD203B41FA5}">
                      <a16:colId xmlns:a16="http://schemas.microsoft.com/office/drawing/2014/main" val="2212197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PETROHRAD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4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HLUBANSKÁ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BŘÍ ČAPKŮ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2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TGM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10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HUSOVA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8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GSOŠ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512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VROUTEK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792392"/>
                  </a:ext>
                </a:extLst>
              </a:tr>
            </a:tbl>
          </a:graphicData>
        </a:graphic>
      </p:graphicFrame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550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38885" y="704088"/>
            <a:ext cx="8637278" cy="1143000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67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STRATEGICKÉ PLÁNOVÁNÍ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059CA8-A086-473A-924C-A8F026AD9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520" y="1855248"/>
            <a:ext cx="8637278" cy="659352"/>
          </a:xfrm>
        </p:spPr>
        <p:txBody>
          <a:bodyPr/>
          <a:lstStyle/>
          <a:p>
            <a:pPr algn="ctr"/>
            <a:r>
              <a:rPr lang="cs-CZ" sz="30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Počet pracovních skupin (</a:t>
            </a:r>
            <a:r>
              <a:rPr lang="cs-CZ" sz="30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Symbol" panose="05050102010706020507" pitchFamily="18" charset="2"/>
              </a:rPr>
              <a:t>z </a:t>
            </a:r>
            <a:r>
              <a:rPr lang="cs-CZ" sz="30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6) se zastoupením školy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77F8806-47D2-445B-9888-549FEC3C790B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37767377"/>
              </p:ext>
            </p:extLst>
          </p:nvPr>
        </p:nvGraphicFramePr>
        <p:xfrm>
          <a:off x="261924" y="2510856"/>
          <a:ext cx="418782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413">
                  <a:extLst>
                    <a:ext uri="{9D8B030D-6E8A-4147-A177-3AD203B41FA5}">
                      <a16:colId xmlns:a16="http://schemas.microsoft.com/office/drawing/2014/main" val="3055276616"/>
                    </a:ext>
                  </a:extLst>
                </a:gridCol>
                <a:gridCol w="594414">
                  <a:extLst>
                    <a:ext uri="{9D8B030D-6E8A-4147-A177-3AD203B41FA5}">
                      <a16:colId xmlns:a16="http://schemas.microsoft.com/office/drawing/2014/main" val="1138317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BLATNO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7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BLŠANY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57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KRÁSNÝ DVŮR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37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721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9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955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MASARYKOVA ZŠ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809469"/>
                  </a:ext>
                </a:extLst>
              </a:tr>
            </a:tbl>
          </a:graphicData>
        </a:graphic>
      </p:graphicFrame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6720CB87-C98B-4DAD-8DF2-FB440F89CF6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8838089"/>
              </p:ext>
            </p:extLst>
          </p:nvPr>
        </p:nvGraphicFramePr>
        <p:xfrm>
          <a:off x="4499992" y="2522760"/>
          <a:ext cx="440600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41">
                  <a:extLst>
                    <a:ext uri="{9D8B030D-6E8A-4147-A177-3AD203B41FA5}">
                      <a16:colId xmlns:a16="http://schemas.microsoft.com/office/drawing/2014/main" val="2811356590"/>
                    </a:ext>
                  </a:extLst>
                </a:gridCol>
                <a:gridCol w="562963">
                  <a:extLst>
                    <a:ext uri="{9D8B030D-6E8A-4147-A177-3AD203B41FA5}">
                      <a16:colId xmlns:a16="http://schemas.microsoft.com/office/drawing/2014/main" val="2212197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PETROHRAD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4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HLUBANSKÁ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BŘÍ ČAPKŮ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2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TGM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10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HUSOVA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8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GSOŠ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512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VROUTEK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792392"/>
                  </a:ext>
                </a:extLst>
              </a:tr>
            </a:tbl>
          </a:graphicData>
        </a:graphic>
      </p:graphicFrame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63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7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PROJEKTY IROP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059CA8-A086-473A-924C-A8F026AD9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520" y="1855248"/>
            <a:ext cx="8637278" cy="659352"/>
          </a:xfrm>
        </p:spPr>
        <p:txBody>
          <a:bodyPr/>
          <a:lstStyle/>
          <a:p>
            <a:pPr algn="ctr"/>
            <a:r>
              <a:rPr lang="cs-CZ" sz="30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Počet projektů IROP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77F8806-47D2-445B-9888-549FEC3C790B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89294981"/>
              </p:ext>
            </p:extLst>
          </p:nvPr>
        </p:nvGraphicFramePr>
        <p:xfrm>
          <a:off x="261924" y="2510856"/>
          <a:ext cx="418782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413">
                  <a:extLst>
                    <a:ext uri="{9D8B030D-6E8A-4147-A177-3AD203B41FA5}">
                      <a16:colId xmlns:a16="http://schemas.microsoft.com/office/drawing/2014/main" val="3055276616"/>
                    </a:ext>
                  </a:extLst>
                </a:gridCol>
                <a:gridCol w="594414">
                  <a:extLst>
                    <a:ext uri="{9D8B030D-6E8A-4147-A177-3AD203B41FA5}">
                      <a16:colId xmlns:a16="http://schemas.microsoft.com/office/drawing/2014/main" val="1138317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BLATNO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7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BLŠANY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57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KRÁSNÝ DVŮR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37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721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KRYRY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  <a:endParaRPr lang="cs-CZ" sz="2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9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955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MASARYKOVA ZŠ LUBENEC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809469"/>
                  </a:ext>
                </a:extLst>
              </a:tr>
            </a:tbl>
          </a:graphicData>
        </a:graphic>
      </p:graphicFrame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6720CB87-C98B-4DAD-8DF2-FB440F89CF6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27559589"/>
              </p:ext>
            </p:extLst>
          </p:nvPr>
        </p:nvGraphicFramePr>
        <p:xfrm>
          <a:off x="4570159" y="2510856"/>
          <a:ext cx="440600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41">
                  <a:extLst>
                    <a:ext uri="{9D8B030D-6E8A-4147-A177-3AD203B41FA5}">
                      <a16:colId xmlns:a16="http://schemas.microsoft.com/office/drawing/2014/main" val="2811356590"/>
                    </a:ext>
                  </a:extLst>
                </a:gridCol>
                <a:gridCol w="562963">
                  <a:extLst>
                    <a:ext uri="{9D8B030D-6E8A-4147-A177-3AD203B41FA5}">
                      <a16:colId xmlns:a16="http://schemas.microsoft.com/office/drawing/2014/main" val="2212197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PETROHRAD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4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HLUBANSKÁ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MŠ BŘÍ ČAPKŮ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2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TGM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10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HUSOVA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8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GSOŠ PODBOŘANY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512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ZŠ A MŠ VROUTEK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792392"/>
                  </a:ext>
                </a:extLst>
              </a:tr>
            </a:tbl>
          </a:graphicData>
        </a:graphic>
      </p:graphicFrame>
      <p:sp>
        <p:nvSpPr>
          <p:cNvPr id="7" name="Nadpis 13">
            <a:extLst>
              <a:ext uri="{FF2B5EF4-FFF2-40B4-BE49-F238E27FC236}">
                <a16:creationId xmlns:a16="http://schemas.microsoft.com/office/drawing/2014/main" id="{1EB96FD2-48E2-4F6D-BA34-A3AE865AE6EA}"/>
              </a:ext>
            </a:extLst>
          </p:cNvPr>
          <p:cNvSpPr txBox="1">
            <a:spLocks/>
          </p:cNvSpPr>
          <p:nvPr/>
        </p:nvSpPr>
        <p:spPr>
          <a:xfrm>
            <a:off x="539551" y="3191740"/>
            <a:ext cx="8305800" cy="2376264"/>
          </a:xfrm>
          <a:prstGeom prst="rect">
            <a:avLst/>
          </a:prstGeom>
        </p:spPr>
        <p:txBody>
          <a:bodyPr vert="horz" lIns="0" tIns="45720" r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cs-CZ" sz="8000" b="1" dirty="0">
              <a:latin typeface="Graphite Light Narrow CE ATT" panose="03020402030402020203" pitchFamily="66" charset="-18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CABA99A-10C1-43C6-BA03-B74879E9ED5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38" y="5581782"/>
            <a:ext cx="6488323" cy="14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863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2410</TotalTime>
  <Words>482</Words>
  <Application>Microsoft Office PowerPoint</Application>
  <PresentationFormat>Předvádění na obrazovce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Constantia</vt:lpstr>
      <vt:lpstr>Graphite Light Narrow CE ATT</vt:lpstr>
      <vt:lpstr>Symbol</vt:lpstr>
      <vt:lpstr>Wingdings 2</vt:lpstr>
      <vt:lpstr>Tok</vt:lpstr>
      <vt:lpstr>Projekt  MÍSTNÍ AKČNÍ PLÁN VZDĚLÁVÁNÍ pro území obce s rozšířenou působností Podbořany (MAP ORP Podbořany)</vt:lpstr>
      <vt:lpstr>Cíle</vt:lpstr>
      <vt:lpstr>PRIORITNÍ OBLASTI</vt:lpstr>
      <vt:lpstr>CO SE REALIZOVALO</vt:lpstr>
      <vt:lpstr>VZDĚLÁVÁNÍ</vt:lpstr>
      <vt:lpstr>VZDĚLÁVÁNÍ</vt:lpstr>
      <vt:lpstr>TESTOVÁNÍ POMŮCEK</vt:lpstr>
      <vt:lpstr>STRATEGICKÉ PLÁNOVÁNÍ</vt:lpstr>
      <vt:lpstr>PROJEKTY IROP</vt:lpstr>
      <vt:lpstr>PROJEKTY SPOLUPRÁCE</vt:lpstr>
      <vt:lpstr>CO DÁL? MAP II!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statecek</dc:creator>
  <cp:lastModifiedBy>Zdenka Lněníčková</cp:lastModifiedBy>
  <cp:revision>160</cp:revision>
  <cp:lastPrinted>2017-03-08T12:18:39Z</cp:lastPrinted>
  <dcterms:created xsi:type="dcterms:W3CDTF">2016-11-07T14:25:39Z</dcterms:created>
  <dcterms:modified xsi:type="dcterms:W3CDTF">2018-05-04T21:07:25Z</dcterms:modified>
</cp:coreProperties>
</file>